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7" r:id="rId4"/>
    <p:sldId id="258" r:id="rId5"/>
    <p:sldId id="263" r:id="rId6"/>
    <p:sldId id="260" r:id="rId7"/>
    <p:sldId id="259" r:id="rId8"/>
    <p:sldId id="261" r:id="rId9"/>
    <p:sldId id="262" r:id="rId10"/>
    <p:sldId id="264" r:id="rId11"/>
    <p:sldId id="265" r:id="rId12"/>
    <p:sldId id="266" r:id="rId13"/>
    <p:sldId id="268" r:id="rId14"/>
    <p:sldId id="269" r:id="rId15"/>
    <p:sldId id="270" r:id="rId16"/>
    <p:sldId id="271" r:id="rId17"/>
    <p:sldId id="272"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075553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67420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28967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71603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2021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01545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08072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81230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27481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95064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3/25/2022</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21694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3/25/2022</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4153647692"/>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ms.tulane.edu/content/tams-help-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ms.tulane.edu/sites/tams.tulane.edu/files/Frevvo_Basic_Navigation_Instructions_Revised.pdf" TargetMode="External"/><Relationship Id="rId2" Type="http://schemas.openxmlformats.org/officeDocument/2006/relationships/hyperlink" Target="https://tams.tulan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Codes on papers">
            <a:extLst>
              <a:ext uri="{FF2B5EF4-FFF2-40B4-BE49-F238E27FC236}">
                <a16:creationId xmlns:a16="http://schemas.microsoft.com/office/drawing/2014/main" id="{73494A7A-9A8D-47E1-89FA-6FC39A3EB4A3}"/>
              </a:ext>
            </a:extLst>
          </p:cNvPr>
          <p:cNvPicPr>
            <a:picLocks noChangeAspect="1"/>
          </p:cNvPicPr>
          <p:nvPr/>
        </p:nvPicPr>
        <p:blipFill rotWithShape="1">
          <a:blip r:embed="rId2">
            <a:alphaModFix amt="60000"/>
          </a:blip>
          <a:srcRect t="3598" r="-1" b="12111"/>
          <a:stretch/>
        </p:blipFill>
        <p:spPr>
          <a:xfrm>
            <a:off x="20" y="25177"/>
            <a:ext cx="12188921" cy="6857990"/>
          </a:xfrm>
          <a:prstGeom prst="rect">
            <a:avLst/>
          </a:prstGeom>
        </p:spPr>
      </p:pic>
      <p:sp>
        <p:nvSpPr>
          <p:cNvPr id="2" name="Title 1">
            <a:extLst>
              <a:ext uri="{FF2B5EF4-FFF2-40B4-BE49-F238E27FC236}">
                <a16:creationId xmlns:a16="http://schemas.microsoft.com/office/drawing/2014/main" id="{232B48D8-C07C-455D-9E6A-38F2EFA46202}"/>
              </a:ext>
            </a:extLst>
          </p:cNvPr>
          <p:cNvSpPr>
            <a:spLocks noGrp="1"/>
          </p:cNvSpPr>
          <p:nvPr>
            <p:ph type="ctrTitle"/>
          </p:nvPr>
        </p:nvSpPr>
        <p:spPr>
          <a:xfrm>
            <a:off x="394233" y="686020"/>
            <a:ext cx="8630138" cy="2742980"/>
          </a:xfrm>
        </p:spPr>
        <p:txBody>
          <a:bodyPr>
            <a:normAutofit/>
          </a:bodyPr>
          <a:lstStyle/>
          <a:p>
            <a:r>
              <a:rPr lang="en-US" dirty="0">
                <a:solidFill>
                  <a:srgbClr val="FFFFFF"/>
                </a:solidFill>
              </a:rPr>
              <a:t>Tulane Chart of Accounts</a:t>
            </a:r>
          </a:p>
        </p:txBody>
      </p:sp>
      <p:sp>
        <p:nvSpPr>
          <p:cNvPr id="3" name="Subtitle 2">
            <a:extLst>
              <a:ext uri="{FF2B5EF4-FFF2-40B4-BE49-F238E27FC236}">
                <a16:creationId xmlns:a16="http://schemas.microsoft.com/office/drawing/2014/main" id="{1D0A04B1-C0B1-415F-BD5B-695AF3A5AAFA}"/>
              </a:ext>
            </a:extLst>
          </p:cNvPr>
          <p:cNvSpPr>
            <a:spLocks noGrp="1"/>
          </p:cNvSpPr>
          <p:nvPr>
            <p:ph type="subTitle" idx="1"/>
          </p:nvPr>
        </p:nvSpPr>
        <p:spPr>
          <a:xfrm>
            <a:off x="394233" y="3602038"/>
            <a:ext cx="8630138" cy="2569942"/>
          </a:xfrm>
        </p:spPr>
        <p:txBody>
          <a:bodyPr>
            <a:normAutofit/>
          </a:bodyPr>
          <a:lstStyle/>
          <a:p>
            <a:r>
              <a:rPr lang="en-US" dirty="0">
                <a:solidFill>
                  <a:srgbClr val="FFFFFF"/>
                </a:solidFill>
              </a:rPr>
              <a:t>A Summary</a:t>
            </a:r>
          </a:p>
          <a:p>
            <a:r>
              <a:rPr lang="en-US" dirty="0">
                <a:solidFill>
                  <a:srgbClr val="FFFFFF"/>
                </a:solidFill>
              </a:rPr>
              <a:t>or Everything You Always Wanted to Know About the Chart of Accounts But Were Afraid to Ask</a:t>
            </a: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pic>
        <p:nvPicPr>
          <p:cNvPr id="6" name="Picture 5" descr="A black and white sign&#10;&#10;Description automatically generated with low confidence">
            <a:extLst>
              <a:ext uri="{FF2B5EF4-FFF2-40B4-BE49-F238E27FC236}">
                <a16:creationId xmlns:a16="http://schemas.microsoft.com/office/drawing/2014/main" id="{CF34DF31-0718-430D-935E-062BECF56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609" y="160554"/>
            <a:ext cx="2947468" cy="1101012"/>
          </a:xfrm>
          <a:prstGeom prst="rect">
            <a:avLst/>
          </a:prstGeom>
        </p:spPr>
      </p:pic>
    </p:spTree>
    <p:extLst>
      <p:ext uri="{BB962C8B-B14F-4D97-AF65-F5344CB8AC3E}">
        <p14:creationId xmlns:p14="http://schemas.microsoft.com/office/powerpoint/2010/main" val="247646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86A6-7714-4C23-95FF-6031C444842F}"/>
              </a:ext>
            </a:extLst>
          </p:cNvPr>
          <p:cNvSpPr>
            <a:spLocks noGrp="1"/>
          </p:cNvSpPr>
          <p:nvPr>
            <p:ph type="title"/>
          </p:nvPr>
        </p:nvSpPr>
        <p:spPr>
          <a:xfrm>
            <a:off x="457200" y="668050"/>
            <a:ext cx="7685037" cy="984582"/>
          </a:xfrm>
        </p:spPr>
        <p:txBody>
          <a:bodyPr/>
          <a:lstStyle/>
          <a:p>
            <a:r>
              <a:rPr lang="en-US" dirty="0"/>
              <a:t>Segment 3:  Natural Account</a:t>
            </a:r>
          </a:p>
        </p:txBody>
      </p:sp>
      <p:sp>
        <p:nvSpPr>
          <p:cNvPr id="3" name="Content Placeholder 2">
            <a:extLst>
              <a:ext uri="{FF2B5EF4-FFF2-40B4-BE49-F238E27FC236}">
                <a16:creationId xmlns:a16="http://schemas.microsoft.com/office/drawing/2014/main" id="{8DEBA71E-229C-446A-8BBB-E91E6F319658}"/>
              </a:ext>
            </a:extLst>
          </p:cNvPr>
          <p:cNvSpPr>
            <a:spLocks noGrp="1"/>
          </p:cNvSpPr>
          <p:nvPr>
            <p:ph idx="1"/>
          </p:nvPr>
        </p:nvSpPr>
        <p:spPr>
          <a:xfrm>
            <a:off x="457200" y="1652632"/>
            <a:ext cx="7685037" cy="5033393"/>
          </a:xfrm>
        </p:spPr>
        <p:txBody>
          <a:bodyPr>
            <a:normAutofit lnSpcReduction="10000"/>
          </a:bodyPr>
          <a:lstStyle/>
          <a:p>
            <a:pPr marL="0" indent="0">
              <a:buNone/>
            </a:pPr>
            <a:r>
              <a:rPr lang="en-US" sz="2200" dirty="0"/>
              <a:t>13122.221017.</a:t>
            </a:r>
            <a:r>
              <a:rPr lang="en-US" sz="2600" dirty="0">
                <a:solidFill>
                  <a:srgbClr val="FF0000"/>
                </a:solidFill>
              </a:rPr>
              <a:t>6212</a:t>
            </a:r>
            <a:r>
              <a:rPr lang="en-US" sz="2200" dirty="0"/>
              <a:t>.2304.4280.01.00000</a:t>
            </a:r>
          </a:p>
          <a:p>
            <a:r>
              <a:rPr lang="en-US" dirty="0"/>
              <a:t>The Natural Account is a four-character alphanumeric value that identifies the type of expense or revenue and is used for the accumulation of data for financial statements as follows:</a:t>
            </a:r>
          </a:p>
          <a:p>
            <a:pPr marL="0" indent="0">
              <a:buNone/>
            </a:pPr>
            <a:endParaRPr lang="en-US" dirty="0"/>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 - Assets</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 - Liabilities</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3### - Fund Balance</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4### - Revenue</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5### - Compensation (Payroll and Fringe)</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6### - Supplies and Expenses</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7### - </a:t>
            </a:r>
            <a:r>
              <a:rPr lang="en-US" sz="1800" dirty="0" err="1">
                <a:effectLst/>
                <a:latin typeface="Times New Roman" panose="02020603050405020304" pitchFamily="18" charset="0"/>
                <a:ea typeface="Times New Roman" panose="02020603050405020304" pitchFamily="18" charset="0"/>
              </a:rPr>
              <a:t>Maint</a:t>
            </a:r>
            <a:r>
              <a:rPr lang="en-US" sz="1800" dirty="0">
                <a:effectLst/>
                <a:latin typeface="Times New Roman" panose="02020603050405020304" pitchFamily="18" charset="0"/>
                <a:ea typeface="Times New Roman" panose="02020603050405020304" pitchFamily="18" charset="0"/>
              </a:rPr>
              <a:t>/Fin Aid/Travel/Entertainment/Other Expenses</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8### - COGS/Capital Exp/FPP</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88##/89## - Recharge/Cost Recoveries (Interdepartmental Orders)</a:t>
            </a:r>
          </a:p>
          <a:p>
            <a:pPr marL="228600" marR="0">
              <a:spcBef>
                <a:spcPts val="0"/>
              </a:spcBef>
              <a:spcAft>
                <a:spcPts val="0"/>
              </a:spcAft>
            </a:pPr>
            <a:r>
              <a:rPr lang="en-US" sz="1800" dirty="0">
                <a:effectLst/>
                <a:latin typeface="Times New Roman" panose="02020603050405020304" pitchFamily="18" charset="0"/>
                <a:ea typeface="Times New Roman" panose="02020603050405020304" pitchFamily="18" charset="0"/>
              </a:rPr>
              <a:t>9### - Transfers (Only use to cover a deficit, to close an account or for budgeted transfers)</a:t>
            </a:r>
          </a:p>
          <a:p>
            <a:pPr marL="228600" marR="0">
              <a:spcBef>
                <a:spcPts val="0"/>
              </a:spcBef>
              <a:spcAft>
                <a:spcPts val="0"/>
              </a:spcAft>
            </a:pPr>
            <a:endParaRPr lang="en-US" sz="1800" dirty="0">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dirty="0">
                <a:effectLst/>
                <a:latin typeface="Times New Roman" panose="02020603050405020304" pitchFamily="18" charset="0"/>
                <a:ea typeface="Times New Roman" panose="02020603050405020304" pitchFamily="18" charset="0"/>
              </a:rPr>
              <a:t>The latest chart of natural accounts can be found on the TAMS Index under TAMS Help (</a:t>
            </a:r>
            <a:r>
              <a:rPr lang="en-US" dirty="0">
                <a:solidFill>
                  <a:schemeClr val="accent3"/>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https://tams.tulane.edu/content/tams-help-resources</a:t>
            </a:r>
            <a:r>
              <a:rPr lang="en-US" dirty="0">
                <a:effectLst/>
                <a:latin typeface="Times New Roman" panose="02020603050405020304" pitchFamily="18" charset="0"/>
                <a:ea typeface="Times New Roman" panose="02020603050405020304" pitchFamily="18" charset="0"/>
              </a:rPr>
              <a:t>)</a:t>
            </a:r>
          </a:p>
          <a:p>
            <a:pPr marL="228600" marR="0">
              <a:spcBef>
                <a:spcPts val="0"/>
              </a:spcBef>
              <a:spcAft>
                <a:spcPts val="0"/>
              </a:spcAft>
            </a:pPr>
            <a:endParaRPr lang="en-US" sz="1800" dirty="0">
              <a:latin typeface="Times New Roman" panose="02020603050405020304" pitchFamily="18" charset="0"/>
              <a:ea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2459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67246-BD4A-4DC2-B912-10E8C715CF24}"/>
              </a:ext>
            </a:extLst>
          </p:cNvPr>
          <p:cNvSpPr>
            <a:spLocks noGrp="1"/>
          </p:cNvSpPr>
          <p:nvPr>
            <p:ph type="title"/>
          </p:nvPr>
        </p:nvSpPr>
        <p:spPr/>
        <p:txBody>
          <a:bodyPr/>
          <a:lstStyle/>
          <a:p>
            <a:r>
              <a:rPr lang="en-US" dirty="0"/>
              <a:t>Segment 4:  Department Use Code</a:t>
            </a:r>
          </a:p>
        </p:txBody>
      </p:sp>
      <p:sp>
        <p:nvSpPr>
          <p:cNvPr id="3" name="Content Placeholder 2">
            <a:extLst>
              <a:ext uri="{FF2B5EF4-FFF2-40B4-BE49-F238E27FC236}">
                <a16:creationId xmlns:a16="http://schemas.microsoft.com/office/drawing/2014/main" id="{1CB95B77-A89C-4AE7-9F88-D9E059F1AF6F}"/>
              </a:ext>
            </a:extLst>
          </p:cNvPr>
          <p:cNvSpPr>
            <a:spLocks noGrp="1"/>
          </p:cNvSpPr>
          <p:nvPr>
            <p:ph idx="1"/>
          </p:nvPr>
        </p:nvSpPr>
        <p:spPr/>
        <p:txBody>
          <a:bodyPr>
            <a:normAutofit lnSpcReduction="10000"/>
          </a:bodyPr>
          <a:lstStyle/>
          <a:p>
            <a:pPr marL="0" indent="0">
              <a:buNone/>
            </a:pPr>
            <a:r>
              <a:rPr lang="en-US" dirty="0"/>
              <a:t>13122.221017.6212.</a:t>
            </a:r>
            <a:r>
              <a:rPr lang="en-US" sz="2400" dirty="0">
                <a:solidFill>
                  <a:srgbClr val="FF0000"/>
                </a:solidFill>
              </a:rPr>
              <a:t>2304</a:t>
            </a:r>
            <a:r>
              <a:rPr lang="en-US" dirty="0"/>
              <a:t>.4280.01.00000</a:t>
            </a:r>
          </a:p>
          <a:p>
            <a:r>
              <a:rPr lang="en-US" dirty="0"/>
              <a:t>The Department Use Code (DUC) is a four-character alphanumeric value that is defined and owned by the requesting department and is tied to the department by system cross-validation rules </a:t>
            </a:r>
          </a:p>
          <a:p>
            <a:r>
              <a:rPr lang="en-US" dirty="0"/>
              <a:t>The code is used to further sub-divide the natural account to track transactions by person, category, functional area, activity, game or any other detail that the requesting department has the need to track</a:t>
            </a:r>
          </a:p>
          <a:p>
            <a:r>
              <a:rPr lang="en-US" dirty="0"/>
              <a:t>We made an exception and used these codes university-wide to identify costs associated with Covid-19 (DUC 8091) and Hurricane Ida (DUC 8016)</a:t>
            </a:r>
          </a:p>
          <a:p>
            <a:r>
              <a:rPr lang="en-US" dirty="0"/>
              <a:t>Columns displaying DUC totals appear on TAMS budget statements</a:t>
            </a:r>
          </a:p>
          <a:p>
            <a:r>
              <a:rPr lang="en-US" dirty="0"/>
              <a:t>To request a Department Use Code(s), go to the TAMS Index and choose Request for Department Use Segment under TAMS Forms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9966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C65A8-6FBB-4773-9C90-7CD979C2BF73}"/>
              </a:ext>
            </a:extLst>
          </p:cNvPr>
          <p:cNvSpPr>
            <a:spLocks noGrp="1"/>
          </p:cNvSpPr>
          <p:nvPr>
            <p:ph type="title"/>
          </p:nvPr>
        </p:nvSpPr>
        <p:spPr/>
        <p:txBody>
          <a:bodyPr/>
          <a:lstStyle/>
          <a:p>
            <a:r>
              <a:rPr lang="en-US" dirty="0"/>
              <a:t>Segment 5:  Purpose Code</a:t>
            </a:r>
          </a:p>
        </p:txBody>
      </p:sp>
      <p:sp>
        <p:nvSpPr>
          <p:cNvPr id="3" name="Content Placeholder 2">
            <a:extLst>
              <a:ext uri="{FF2B5EF4-FFF2-40B4-BE49-F238E27FC236}">
                <a16:creationId xmlns:a16="http://schemas.microsoft.com/office/drawing/2014/main" id="{0FD6B41A-3D0C-4053-91BD-5E3C210D6B6C}"/>
              </a:ext>
            </a:extLst>
          </p:cNvPr>
          <p:cNvSpPr>
            <a:spLocks noGrp="1"/>
          </p:cNvSpPr>
          <p:nvPr>
            <p:ph idx="1"/>
          </p:nvPr>
        </p:nvSpPr>
        <p:spPr/>
        <p:txBody>
          <a:bodyPr/>
          <a:lstStyle/>
          <a:p>
            <a:pPr marL="0" indent="0">
              <a:buNone/>
            </a:pPr>
            <a:r>
              <a:rPr lang="en-US" dirty="0"/>
              <a:t>13122.221017.6212.2304.</a:t>
            </a:r>
            <a:r>
              <a:rPr lang="en-US" sz="2400" dirty="0">
                <a:solidFill>
                  <a:srgbClr val="FF0000"/>
                </a:solidFill>
              </a:rPr>
              <a:t>4280</a:t>
            </a:r>
            <a:r>
              <a:rPr lang="en-US" dirty="0"/>
              <a:t>.01.00000</a:t>
            </a:r>
          </a:p>
          <a:p>
            <a:r>
              <a:rPr lang="en-US" dirty="0"/>
              <a:t>The Purpose Code is a four-character numeric value that defines revenues and expenditures by function, i.e. research, public service, libraries, instruction, academic support etc.</a:t>
            </a:r>
          </a:p>
          <a:p>
            <a:r>
              <a:rPr lang="en-US" dirty="0"/>
              <a:t>Used mostly for high level reporting and financial statements</a:t>
            </a:r>
          </a:p>
          <a:p>
            <a:pPr marL="0" indent="0">
              <a:buNone/>
            </a:pPr>
            <a:endParaRPr lang="en-US" dirty="0"/>
          </a:p>
        </p:txBody>
      </p:sp>
    </p:spTree>
    <p:extLst>
      <p:ext uri="{BB962C8B-B14F-4D97-AF65-F5344CB8AC3E}">
        <p14:creationId xmlns:p14="http://schemas.microsoft.com/office/powerpoint/2010/main" val="266356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81A54-5191-4388-9D7B-5094029C3366}"/>
              </a:ext>
            </a:extLst>
          </p:cNvPr>
          <p:cNvSpPr>
            <a:spLocks noGrp="1"/>
          </p:cNvSpPr>
          <p:nvPr>
            <p:ph type="title"/>
          </p:nvPr>
        </p:nvSpPr>
        <p:spPr/>
        <p:txBody>
          <a:bodyPr/>
          <a:lstStyle/>
          <a:p>
            <a:r>
              <a:rPr lang="en-US" dirty="0"/>
              <a:t>Segment 6:  Fund Code</a:t>
            </a:r>
          </a:p>
        </p:txBody>
      </p:sp>
      <p:sp>
        <p:nvSpPr>
          <p:cNvPr id="3" name="Content Placeholder 2">
            <a:extLst>
              <a:ext uri="{FF2B5EF4-FFF2-40B4-BE49-F238E27FC236}">
                <a16:creationId xmlns:a16="http://schemas.microsoft.com/office/drawing/2014/main" id="{E8309801-AAF9-4420-BF3B-6C52B847F0D4}"/>
              </a:ext>
            </a:extLst>
          </p:cNvPr>
          <p:cNvSpPr>
            <a:spLocks noGrp="1"/>
          </p:cNvSpPr>
          <p:nvPr>
            <p:ph idx="1"/>
          </p:nvPr>
        </p:nvSpPr>
        <p:spPr/>
        <p:txBody>
          <a:bodyPr/>
          <a:lstStyle/>
          <a:p>
            <a:pPr marL="0" indent="0">
              <a:buNone/>
            </a:pPr>
            <a:r>
              <a:rPr lang="en-US" dirty="0"/>
              <a:t>13122.221017.6212.2304.4280.</a:t>
            </a:r>
            <a:r>
              <a:rPr lang="en-US" sz="2400" dirty="0">
                <a:solidFill>
                  <a:srgbClr val="FF0000"/>
                </a:solidFill>
              </a:rPr>
              <a:t>01</a:t>
            </a:r>
            <a:r>
              <a:rPr lang="en-US" dirty="0"/>
              <a:t>.00000</a:t>
            </a:r>
          </a:p>
          <a:p>
            <a:r>
              <a:rPr lang="en-US" dirty="0"/>
              <a:t>The Fund Code is a two-character alphanumeric value that is used for Financial Accounting Standards Board (FASB) reporting and as the system balancing segment</a:t>
            </a:r>
          </a:p>
          <a:p>
            <a:r>
              <a:rPr lang="en-US" dirty="0"/>
              <a:t>Code examples:  Unrestricted, Sponsored Projects, General Restricted, Agency Funds etc.</a:t>
            </a:r>
          </a:p>
        </p:txBody>
      </p:sp>
    </p:spTree>
    <p:extLst>
      <p:ext uri="{BB962C8B-B14F-4D97-AF65-F5344CB8AC3E}">
        <p14:creationId xmlns:p14="http://schemas.microsoft.com/office/powerpoint/2010/main" val="3050138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F1E6-F2A5-439B-A9D3-881A9A49ABA7}"/>
              </a:ext>
            </a:extLst>
          </p:cNvPr>
          <p:cNvSpPr>
            <a:spLocks noGrp="1"/>
          </p:cNvSpPr>
          <p:nvPr>
            <p:ph type="title"/>
          </p:nvPr>
        </p:nvSpPr>
        <p:spPr/>
        <p:txBody>
          <a:bodyPr/>
          <a:lstStyle/>
          <a:p>
            <a:r>
              <a:rPr lang="en-US" dirty="0"/>
              <a:t>Segment 7:  Future Use</a:t>
            </a:r>
          </a:p>
        </p:txBody>
      </p:sp>
      <p:sp>
        <p:nvSpPr>
          <p:cNvPr id="3" name="Content Placeholder 2">
            <a:extLst>
              <a:ext uri="{FF2B5EF4-FFF2-40B4-BE49-F238E27FC236}">
                <a16:creationId xmlns:a16="http://schemas.microsoft.com/office/drawing/2014/main" id="{7345A378-6D17-4377-86A5-02E7ADDFE6A8}"/>
              </a:ext>
            </a:extLst>
          </p:cNvPr>
          <p:cNvSpPr>
            <a:spLocks noGrp="1"/>
          </p:cNvSpPr>
          <p:nvPr>
            <p:ph idx="1"/>
          </p:nvPr>
        </p:nvSpPr>
        <p:spPr/>
        <p:txBody>
          <a:bodyPr/>
          <a:lstStyle/>
          <a:p>
            <a:pPr marL="0" indent="0">
              <a:buNone/>
            </a:pPr>
            <a:r>
              <a:rPr lang="en-US" dirty="0"/>
              <a:t>13122.221017.6212.2304.4280.01.</a:t>
            </a:r>
            <a:r>
              <a:rPr lang="en-US" sz="2400" dirty="0">
                <a:solidFill>
                  <a:srgbClr val="FF0000"/>
                </a:solidFill>
              </a:rPr>
              <a:t>00000</a:t>
            </a:r>
          </a:p>
          <a:p>
            <a:r>
              <a:rPr lang="en-US" dirty="0"/>
              <a:t>Not used; reserved for future use</a:t>
            </a:r>
          </a:p>
        </p:txBody>
      </p:sp>
    </p:spTree>
    <p:extLst>
      <p:ext uri="{BB962C8B-B14F-4D97-AF65-F5344CB8AC3E}">
        <p14:creationId xmlns:p14="http://schemas.microsoft.com/office/powerpoint/2010/main" val="2904149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4A879-B3A3-4089-BF8B-13801B0346B0}"/>
              </a:ext>
            </a:extLst>
          </p:cNvPr>
          <p:cNvSpPr>
            <a:spLocks noGrp="1"/>
          </p:cNvSpPr>
          <p:nvPr>
            <p:ph type="title"/>
          </p:nvPr>
        </p:nvSpPr>
        <p:spPr/>
        <p:txBody>
          <a:bodyPr/>
          <a:lstStyle/>
          <a:p>
            <a:r>
              <a:rPr lang="en-US" dirty="0"/>
              <a:t>Reporting Attributes</a:t>
            </a:r>
          </a:p>
        </p:txBody>
      </p:sp>
      <p:sp>
        <p:nvSpPr>
          <p:cNvPr id="3" name="Content Placeholder 2">
            <a:extLst>
              <a:ext uri="{FF2B5EF4-FFF2-40B4-BE49-F238E27FC236}">
                <a16:creationId xmlns:a16="http://schemas.microsoft.com/office/drawing/2014/main" id="{C73C4085-9B30-4586-8BC3-59A054DE3FD6}"/>
              </a:ext>
            </a:extLst>
          </p:cNvPr>
          <p:cNvSpPr>
            <a:spLocks noGrp="1"/>
          </p:cNvSpPr>
          <p:nvPr>
            <p:ph idx="1"/>
          </p:nvPr>
        </p:nvSpPr>
        <p:spPr/>
        <p:txBody>
          <a:bodyPr/>
          <a:lstStyle/>
          <a:p>
            <a:r>
              <a:rPr lang="en-US" dirty="0"/>
              <a:t>Aside from the seven segments of the Accounting </a:t>
            </a:r>
            <a:r>
              <a:rPr lang="en-US" dirty="0" err="1"/>
              <a:t>Flexfield</a:t>
            </a:r>
            <a:r>
              <a:rPr lang="en-US" dirty="0"/>
              <a:t>, there are also “reporting attributes” that hang off the Account segment (segment 2) of the </a:t>
            </a:r>
            <a:r>
              <a:rPr lang="en-US" dirty="0" err="1"/>
              <a:t>flexfield</a:t>
            </a:r>
            <a:r>
              <a:rPr lang="en-US" dirty="0"/>
              <a:t> to allow further reporting capabilities</a:t>
            </a:r>
          </a:p>
        </p:txBody>
      </p:sp>
    </p:spTree>
    <p:extLst>
      <p:ext uri="{BB962C8B-B14F-4D97-AF65-F5344CB8AC3E}">
        <p14:creationId xmlns:p14="http://schemas.microsoft.com/office/powerpoint/2010/main" val="219594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BEABE-62B3-4F1F-8FE9-3A606BB5B5CE}"/>
              </a:ext>
            </a:extLst>
          </p:cNvPr>
          <p:cNvSpPr>
            <a:spLocks noGrp="1"/>
          </p:cNvSpPr>
          <p:nvPr>
            <p:ph type="title"/>
          </p:nvPr>
        </p:nvSpPr>
        <p:spPr/>
        <p:txBody>
          <a:bodyPr/>
          <a:lstStyle/>
          <a:p>
            <a:r>
              <a:rPr lang="en-US" dirty="0"/>
              <a:t>Cognos Budget Statements</a:t>
            </a:r>
          </a:p>
        </p:txBody>
      </p:sp>
      <p:sp>
        <p:nvSpPr>
          <p:cNvPr id="3" name="Content Placeholder 2">
            <a:extLst>
              <a:ext uri="{FF2B5EF4-FFF2-40B4-BE49-F238E27FC236}">
                <a16:creationId xmlns:a16="http://schemas.microsoft.com/office/drawing/2014/main" id="{E9AA71EF-C5FE-4BC0-8091-CD4F2FC25D9D}"/>
              </a:ext>
            </a:extLst>
          </p:cNvPr>
          <p:cNvSpPr>
            <a:spLocks noGrp="1"/>
          </p:cNvSpPr>
          <p:nvPr>
            <p:ph idx="1"/>
          </p:nvPr>
        </p:nvSpPr>
        <p:spPr/>
        <p:txBody>
          <a:bodyPr>
            <a:normAutofit fontScale="85000" lnSpcReduction="10000"/>
          </a:bodyPr>
          <a:lstStyle/>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GL Budget Statement Report</a:t>
            </a:r>
            <a:r>
              <a:rPr lang="en-US" sz="1800" dirty="0">
                <a:effectLst/>
                <a:latin typeface="Calibri" panose="020F0502020204030204" pitchFamily="34" charset="0"/>
                <a:ea typeface="Times New Roman" panose="02020603050405020304" pitchFamily="18" charset="0"/>
              </a:rPr>
              <a:t> (Includes 1-ledger, 2-ledger, 3-ledger, 4-ledger, 6-ledger, 7-ledger and 9-ledger accounts)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GL </a:t>
            </a:r>
            <a:r>
              <a:rPr lang="en-US" sz="1800" b="1" u="sng" dirty="0">
                <a:effectLst/>
                <a:latin typeface="Calibri" panose="020F0502020204030204" pitchFamily="34" charset="0"/>
                <a:ea typeface="Times New Roman" panose="02020603050405020304" pitchFamily="18" charset="0"/>
              </a:rPr>
              <a:t>Daily</a:t>
            </a:r>
            <a:r>
              <a:rPr lang="en-US" sz="1800" b="1" dirty="0">
                <a:effectLst/>
                <a:latin typeface="Calibri" panose="020F0502020204030204" pitchFamily="34" charset="0"/>
                <a:ea typeface="Times New Roman" panose="02020603050405020304" pitchFamily="18" charset="0"/>
              </a:rPr>
              <a:t> Budget Statement Report </a:t>
            </a:r>
            <a:r>
              <a:rPr lang="en-US" sz="1800" dirty="0">
                <a:effectLst/>
                <a:latin typeface="Calibri" panose="020F0502020204030204" pitchFamily="34" charset="0"/>
                <a:ea typeface="Times New Roman" panose="02020603050405020304" pitchFamily="18" charset="0"/>
              </a:rPr>
              <a:t>(Includes 1-ledger, 2-ledger, 3-ledger, 4-ledger, 6-ledger, 7-ledger and 9-ledger accounts; </a:t>
            </a:r>
            <a:r>
              <a:rPr lang="en-US" sz="1800" u="sng" dirty="0">
                <a:effectLst/>
                <a:latin typeface="Calibri" panose="020F0502020204030204" pitchFamily="34" charset="0"/>
                <a:ea typeface="Times New Roman" panose="02020603050405020304" pitchFamily="18" charset="0"/>
              </a:rPr>
              <a:t>updated daily</a:t>
            </a:r>
            <a:r>
              <a:rPr lang="en-US" sz="1800" dirty="0">
                <a:effectLst/>
                <a:latin typeface="Calibri" panose="020F0502020204030204" pitchFamily="34" charset="0"/>
                <a:ea typeface="Times New Roman" panose="02020603050405020304" pitchFamily="18" charset="0"/>
              </a:rPr>
              <a:t> to provide the </a:t>
            </a:r>
            <a:r>
              <a:rPr lang="en-US" sz="1800" u="sng" dirty="0">
                <a:effectLst/>
                <a:latin typeface="Calibri" panose="020F0502020204030204" pitchFamily="34" charset="0"/>
                <a:ea typeface="Times New Roman" panose="02020603050405020304" pitchFamily="18" charset="0"/>
              </a:rPr>
              <a:t>most up-to-date balances</a:t>
            </a:r>
            <a:r>
              <a:rPr lang="en-US" sz="1800" dirty="0">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GL Account Statement Report</a:t>
            </a:r>
            <a:r>
              <a:rPr lang="en-US" sz="1800" dirty="0">
                <a:effectLst/>
                <a:latin typeface="Calibri" panose="020F0502020204030204" pitchFamily="34" charset="0"/>
                <a:ea typeface="Times New Roman" panose="02020603050405020304" pitchFamily="18" charset="0"/>
              </a:rPr>
              <a:t> (Includes 0-ledger and 7-ledger accounts only)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GL Transaction Report</a:t>
            </a:r>
            <a:r>
              <a:rPr lang="en-US" sz="1800" dirty="0">
                <a:effectLst/>
                <a:latin typeface="Calibri" panose="020F0502020204030204" pitchFamily="34" charset="0"/>
                <a:ea typeface="Times New Roman" panose="02020603050405020304" pitchFamily="18" charset="0"/>
              </a:rPr>
              <a:t> (GL accounts only)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Spreadsheet Versions – GL Transaction Report with Summary Accounts</a:t>
            </a:r>
            <a:r>
              <a:rPr lang="en-US" sz="1800" dirty="0">
                <a:effectLst/>
                <a:latin typeface="Calibri" panose="020F0502020204030204" pitchFamily="34" charset="0"/>
                <a:ea typeface="Times New Roman" panose="02020603050405020304" pitchFamily="18" charset="0"/>
              </a:rPr>
              <a:t> (Allows you to search transactions on a range of periods – opens in Excel for easy manipulation of data; includes summary natural accounts)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Spreadsheet Versions – GL </a:t>
            </a:r>
            <a:r>
              <a:rPr lang="en-US" sz="1800" b="1" u="sng" dirty="0">
                <a:effectLst/>
                <a:latin typeface="Calibri" panose="020F0502020204030204" pitchFamily="34" charset="0"/>
                <a:ea typeface="Times New Roman" panose="02020603050405020304" pitchFamily="18" charset="0"/>
              </a:rPr>
              <a:t>Daily</a:t>
            </a:r>
            <a:r>
              <a:rPr lang="en-US" sz="1800" b="1" dirty="0">
                <a:effectLst/>
                <a:latin typeface="Calibri" panose="020F0502020204030204" pitchFamily="34" charset="0"/>
                <a:ea typeface="Times New Roman" panose="02020603050405020304" pitchFamily="18" charset="0"/>
              </a:rPr>
              <a:t> Trans Report with AP/PO Detail-Excel Version </a:t>
            </a:r>
            <a:r>
              <a:rPr lang="en-US" sz="1800" dirty="0">
                <a:effectLst/>
                <a:latin typeface="Calibri" panose="020F0502020204030204" pitchFamily="34" charset="0"/>
                <a:ea typeface="Times New Roman" panose="02020603050405020304" pitchFamily="18" charset="0"/>
              </a:rPr>
              <a:t>(Updated with transaction data daily to provide up-to-date transaction detail)</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TAMS Open Job Orders Report </a:t>
            </a:r>
            <a:r>
              <a:rPr lang="en-US" sz="1800" dirty="0">
                <a:effectLst/>
                <a:latin typeface="Calibri" panose="020F0502020204030204" pitchFamily="34" charset="0"/>
                <a:ea typeface="Times New Roman" panose="02020603050405020304" pitchFamily="18" charset="0"/>
              </a:rPr>
              <a:t>(GL accounts only – View open job orders; replaces the old TAMS Open Encumbrance Report for job orders)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Grants Projects Budget Statement Detail</a:t>
            </a:r>
            <a:r>
              <a:rPr lang="en-US" sz="1800" dirty="0">
                <a:effectLst/>
                <a:latin typeface="Calibri" panose="020F0502020204030204" pitchFamily="34" charset="0"/>
                <a:ea typeface="Times New Roman" panose="02020603050405020304" pitchFamily="18" charset="0"/>
              </a:rPr>
              <a:t> (Grant accounts only)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Grants Project Summary Budget Statement</a:t>
            </a:r>
            <a:r>
              <a:rPr lang="en-US" sz="1800" dirty="0">
                <a:effectLst/>
                <a:latin typeface="Calibri" panose="020F0502020204030204" pitchFamily="34" charset="0"/>
                <a:ea typeface="Times New Roman" panose="02020603050405020304" pitchFamily="18" charset="0"/>
              </a:rPr>
              <a:t> (Grant accounts only)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Grants Award Summary Budget Statement</a:t>
            </a:r>
            <a:r>
              <a:rPr lang="en-US" sz="1800" dirty="0">
                <a:effectLst/>
                <a:latin typeface="Calibri" panose="020F0502020204030204" pitchFamily="34" charset="0"/>
                <a:ea typeface="Times New Roman" panose="02020603050405020304" pitchFamily="18" charset="0"/>
              </a:rPr>
              <a:t> (Grant accounts only)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Grants Organization Summary Budget Statement</a:t>
            </a:r>
            <a:r>
              <a:rPr lang="en-US" sz="1800" dirty="0">
                <a:effectLst/>
                <a:latin typeface="Calibri" panose="020F0502020204030204" pitchFamily="34" charset="0"/>
                <a:ea typeface="Times New Roman" panose="02020603050405020304" pitchFamily="18" charset="0"/>
              </a:rPr>
              <a:t> (Grant accounts only)</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Extract Versions – Grants Project Budget Statement Detail Excel Version</a:t>
            </a:r>
            <a:r>
              <a:rPr lang="en-US" sz="1800" dirty="0">
                <a:effectLst/>
                <a:latin typeface="Calibri" panose="020F0502020204030204" pitchFamily="34" charset="0"/>
                <a:ea typeface="Times New Roman" panose="02020603050405020304" pitchFamily="18" charset="0"/>
              </a:rPr>
              <a:t> (Allows you to search grant detail on a range of periods – opens in Excel for easy manipulation of data)</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arenR"/>
            </a:pPr>
            <a:r>
              <a:rPr lang="en-US" sz="1800" b="1" dirty="0">
                <a:effectLst/>
                <a:latin typeface="Calibri" panose="020F0502020204030204" pitchFamily="34" charset="0"/>
                <a:ea typeface="Times New Roman" panose="02020603050405020304" pitchFamily="18" charset="0"/>
              </a:rPr>
              <a:t>Extract Versions – Grants Award Summary Budget Statement Excel Version</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3018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69727-E321-4A17-BE6D-6BE5A9B0CCD5}"/>
              </a:ext>
            </a:extLst>
          </p:cNvPr>
          <p:cNvSpPr>
            <a:spLocks noGrp="1"/>
          </p:cNvSpPr>
          <p:nvPr>
            <p:ph type="title"/>
          </p:nvPr>
        </p:nvSpPr>
        <p:spPr/>
        <p:txBody>
          <a:bodyPr/>
          <a:lstStyle/>
          <a:p>
            <a:r>
              <a:rPr lang="en-US" dirty="0"/>
              <a:t>TAMS (Tulane Account Management System) Index</a:t>
            </a:r>
          </a:p>
        </p:txBody>
      </p:sp>
      <p:sp>
        <p:nvSpPr>
          <p:cNvPr id="3" name="Content Placeholder 2">
            <a:extLst>
              <a:ext uri="{FF2B5EF4-FFF2-40B4-BE49-F238E27FC236}">
                <a16:creationId xmlns:a16="http://schemas.microsoft.com/office/drawing/2014/main" id="{B1E642C9-4298-4145-96FD-5C584E69894B}"/>
              </a:ext>
            </a:extLst>
          </p:cNvPr>
          <p:cNvSpPr>
            <a:spLocks noGrp="1"/>
          </p:cNvSpPr>
          <p:nvPr>
            <p:ph idx="1"/>
          </p:nvPr>
        </p:nvSpPr>
        <p:spPr>
          <a:xfrm>
            <a:off x="457200" y="2096712"/>
            <a:ext cx="7685037" cy="4421533"/>
          </a:xfrm>
        </p:spPr>
        <p:txBody>
          <a:bodyPr>
            <a:normAutofit lnSpcReduction="10000"/>
          </a:bodyPr>
          <a:lstStyle/>
          <a:p>
            <a:r>
              <a:rPr lang="en-US" dirty="0"/>
              <a:t>TAMS Index link:  </a:t>
            </a:r>
            <a:r>
              <a:rPr lang="en-US" dirty="0">
                <a:solidFill>
                  <a:srgbClr val="00B0F0"/>
                </a:solidFill>
                <a:hlinkClick r:id="rId2">
                  <a:extLst>
                    <a:ext uri="{A12FA001-AC4F-418D-AE19-62706E023703}">
                      <ahyp:hlinkClr xmlns:ahyp="http://schemas.microsoft.com/office/drawing/2018/hyperlinkcolor" val="tx"/>
                    </a:ext>
                  </a:extLst>
                </a:hlinkClick>
              </a:rPr>
              <a:t>https://tams.tulane.edu/</a:t>
            </a:r>
            <a:r>
              <a:rPr lang="en-US" dirty="0">
                <a:solidFill>
                  <a:srgbClr val="00B0F0"/>
                </a:solidFill>
              </a:rPr>
              <a:t>  </a:t>
            </a:r>
            <a:r>
              <a:rPr lang="en-US" dirty="0"/>
              <a:t>Bookmark it!</a:t>
            </a:r>
          </a:p>
          <a:p>
            <a:r>
              <a:rPr lang="en-US" dirty="0"/>
              <a:t>The TAMS Index is a great resource for TAMS-related business needs such as:</a:t>
            </a:r>
          </a:p>
          <a:p>
            <a:pPr lvl="1">
              <a:buFont typeface="Wingdings" panose="05000000000000000000" pitchFamily="2" charset="2"/>
              <a:buChar char="Ø"/>
            </a:pPr>
            <a:r>
              <a:rPr lang="en-US" dirty="0"/>
              <a:t>TAMS Business Forms</a:t>
            </a:r>
          </a:p>
          <a:p>
            <a:pPr lvl="2"/>
            <a:r>
              <a:rPr lang="en-US" dirty="0"/>
              <a:t>New </a:t>
            </a:r>
            <a:r>
              <a:rPr lang="en-US" dirty="0" err="1"/>
              <a:t>Frevvo</a:t>
            </a:r>
            <a:r>
              <a:rPr lang="en-US" dirty="0"/>
              <a:t> Electronic Forms Basic Navigation Manual:  </a:t>
            </a:r>
            <a:r>
              <a:rPr lang="en-US" dirty="0">
                <a:solidFill>
                  <a:srgbClr val="00B0F0"/>
                </a:solidFill>
                <a:hlinkClick r:id="rId3">
                  <a:extLst>
                    <a:ext uri="{A12FA001-AC4F-418D-AE19-62706E023703}">
                      <ahyp:hlinkClr xmlns:ahyp="http://schemas.microsoft.com/office/drawing/2018/hyperlinkcolor" val="tx"/>
                    </a:ext>
                  </a:extLst>
                </a:hlinkClick>
              </a:rPr>
              <a:t>https://tams.tulane.edu/sites/tams.tulane.edu/files/Frevvo_Basic_Navigation_Instructions_Revised.pdf</a:t>
            </a:r>
            <a:r>
              <a:rPr lang="en-US" dirty="0">
                <a:solidFill>
                  <a:srgbClr val="00B0F0"/>
                </a:solidFill>
              </a:rPr>
              <a:t> </a:t>
            </a:r>
          </a:p>
          <a:p>
            <a:pPr lvl="1">
              <a:buFont typeface="Wingdings" panose="05000000000000000000" pitchFamily="2" charset="2"/>
              <a:buChar char="Ø"/>
            </a:pPr>
            <a:r>
              <a:rPr lang="en-US" dirty="0"/>
              <a:t>EIT, SciQuest, Concur, Labor Report and Cognos Training Manuals</a:t>
            </a:r>
          </a:p>
          <a:p>
            <a:pPr lvl="1">
              <a:buFont typeface="Wingdings" panose="05000000000000000000" pitchFamily="2" charset="2"/>
              <a:buChar char="Ø"/>
            </a:pPr>
            <a:r>
              <a:rPr lang="en-US" dirty="0"/>
              <a:t>Payables and Purchasing Policies</a:t>
            </a:r>
          </a:p>
          <a:p>
            <a:pPr lvl="1">
              <a:buFont typeface="Wingdings" panose="05000000000000000000" pitchFamily="2" charset="2"/>
              <a:buChar char="Ø"/>
            </a:pPr>
            <a:r>
              <a:rPr lang="en-US" dirty="0"/>
              <a:t>The latest Organization and Natural Account listings</a:t>
            </a:r>
          </a:p>
          <a:p>
            <a:pPr lvl="1">
              <a:buFont typeface="Wingdings" panose="05000000000000000000" pitchFamily="2" charset="2"/>
              <a:buChar char="Ø"/>
            </a:pPr>
            <a:r>
              <a:rPr lang="en-US" dirty="0"/>
              <a:t>Contact information for all end-user systems</a:t>
            </a:r>
          </a:p>
          <a:p>
            <a:pPr lvl="1">
              <a:buFont typeface="Wingdings" panose="05000000000000000000" pitchFamily="2" charset="2"/>
              <a:buChar char="Ø"/>
            </a:pPr>
            <a:r>
              <a:rPr lang="en-US" dirty="0"/>
              <a:t>Payroll calendar</a:t>
            </a:r>
          </a:p>
          <a:p>
            <a:pPr lvl="1">
              <a:buFont typeface="Wingdings" panose="05000000000000000000" pitchFamily="2" charset="2"/>
              <a:buChar char="Ø"/>
            </a:pPr>
            <a:r>
              <a:rPr lang="en-US" dirty="0"/>
              <a:t>Alerts and information regarding FY close and other TAMS business matters</a:t>
            </a:r>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363452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CC329-D6D2-4463-82B8-00DA9EEB133B}"/>
              </a:ext>
            </a:extLst>
          </p:cNvPr>
          <p:cNvSpPr>
            <a:spLocks noGrp="1"/>
          </p:cNvSpPr>
          <p:nvPr>
            <p:ph type="title"/>
          </p:nvPr>
        </p:nvSpPr>
        <p:spPr>
          <a:xfrm>
            <a:off x="457200" y="668048"/>
            <a:ext cx="7685037" cy="1320143"/>
          </a:xfrm>
        </p:spPr>
        <p:txBody>
          <a:bodyPr/>
          <a:lstStyle/>
          <a:p>
            <a:r>
              <a:rPr lang="en-US" dirty="0"/>
              <a:t>Accounting </a:t>
            </a:r>
            <a:r>
              <a:rPr lang="en-US" dirty="0" err="1"/>
              <a:t>Flexfield</a:t>
            </a:r>
            <a:endParaRPr lang="en-US" dirty="0"/>
          </a:p>
        </p:txBody>
      </p:sp>
      <p:sp>
        <p:nvSpPr>
          <p:cNvPr id="3" name="Content Placeholder 2">
            <a:extLst>
              <a:ext uri="{FF2B5EF4-FFF2-40B4-BE49-F238E27FC236}">
                <a16:creationId xmlns:a16="http://schemas.microsoft.com/office/drawing/2014/main" id="{CA16A911-63D3-482F-BB8D-85430CD95F57}"/>
              </a:ext>
            </a:extLst>
          </p:cNvPr>
          <p:cNvSpPr>
            <a:spLocks noGrp="1"/>
          </p:cNvSpPr>
          <p:nvPr>
            <p:ph idx="1"/>
          </p:nvPr>
        </p:nvSpPr>
        <p:spPr/>
        <p:txBody>
          <a:bodyPr>
            <a:normAutofit lnSpcReduction="10000"/>
          </a:bodyPr>
          <a:lstStyle/>
          <a:p>
            <a:r>
              <a:rPr lang="en-US" dirty="0"/>
              <a:t>The Accounting </a:t>
            </a:r>
            <a:r>
              <a:rPr lang="en-US" dirty="0" err="1"/>
              <a:t>Flexfield</a:t>
            </a:r>
            <a:r>
              <a:rPr lang="en-US" dirty="0"/>
              <a:t> is comprised of seven segments used for identifying line-item transactions and for reporting</a:t>
            </a:r>
          </a:p>
          <a:p>
            <a:pPr marL="457200" lvl="1" indent="0">
              <a:buNone/>
            </a:pPr>
            <a:r>
              <a:rPr lang="en-US" dirty="0"/>
              <a:t>1. Organization (or Department)</a:t>
            </a:r>
          </a:p>
          <a:p>
            <a:pPr marL="457200" lvl="1" indent="0">
              <a:buNone/>
            </a:pPr>
            <a:r>
              <a:rPr lang="en-US" dirty="0"/>
              <a:t>2. Account Number</a:t>
            </a:r>
          </a:p>
          <a:p>
            <a:pPr marL="457200" lvl="1" indent="0">
              <a:buNone/>
            </a:pPr>
            <a:r>
              <a:rPr lang="en-US" dirty="0"/>
              <a:t>3. Natural Account</a:t>
            </a:r>
          </a:p>
          <a:p>
            <a:pPr marL="457200" lvl="1" indent="0">
              <a:buNone/>
            </a:pPr>
            <a:r>
              <a:rPr lang="en-US" dirty="0"/>
              <a:t>4. Department Use Code</a:t>
            </a:r>
          </a:p>
          <a:p>
            <a:pPr marL="457200" lvl="1" indent="0">
              <a:buNone/>
            </a:pPr>
            <a:r>
              <a:rPr lang="en-US" dirty="0"/>
              <a:t>5. Purpose Code</a:t>
            </a:r>
          </a:p>
          <a:p>
            <a:pPr marL="457200" lvl="1" indent="0">
              <a:buNone/>
            </a:pPr>
            <a:r>
              <a:rPr lang="en-US" dirty="0"/>
              <a:t>6. Fund Code</a:t>
            </a:r>
          </a:p>
          <a:p>
            <a:pPr marL="457200" lvl="1" indent="0">
              <a:buNone/>
            </a:pPr>
            <a:r>
              <a:rPr lang="en-US" dirty="0"/>
              <a:t>7. Future Use</a:t>
            </a:r>
          </a:p>
          <a:p>
            <a:pPr marL="457200" lvl="1" indent="0">
              <a:buNone/>
            </a:pPr>
            <a:endParaRPr lang="en-US" dirty="0"/>
          </a:p>
          <a:p>
            <a:pPr marL="457200" lvl="1" indent="0">
              <a:buNone/>
            </a:pPr>
            <a:r>
              <a:rPr lang="en-US" dirty="0"/>
              <a:t>Example:  13122.221017.6212.2304.4280.01.00000</a:t>
            </a:r>
          </a:p>
          <a:p>
            <a:pPr marL="457200" lvl="1" indent="0">
              <a:buNone/>
            </a:pPr>
            <a:r>
              <a:rPr lang="en-US" sz="1200" dirty="0"/>
              <a:t>Descriptive:  </a:t>
            </a:r>
            <a:r>
              <a:rPr lang="en-US" sz="1200" dirty="0" err="1"/>
              <a:t>Acctg</a:t>
            </a:r>
            <a:r>
              <a:rPr lang="en-US" sz="1200" dirty="0"/>
              <a:t> Office | </a:t>
            </a:r>
            <a:r>
              <a:rPr lang="en-US" sz="1200" dirty="0" err="1"/>
              <a:t>Acctg</a:t>
            </a:r>
            <a:r>
              <a:rPr lang="en-US" sz="1200" dirty="0"/>
              <a:t> Office Operating | Office Supplies | Deloitte Audit Exp | Institutional Support | Unrestricted | Future Use	</a:t>
            </a:r>
            <a:r>
              <a:rPr lang="en-US" dirty="0"/>
              <a:t>	</a:t>
            </a:r>
          </a:p>
        </p:txBody>
      </p:sp>
    </p:spTree>
    <p:extLst>
      <p:ext uri="{BB962C8B-B14F-4D97-AF65-F5344CB8AC3E}">
        <p14:creationId xmlns:p14="http://schemas.microsoft.com/office/powerpoint/2010/main" val="5208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FE7F-3226-44CF-94DC-B3A1B55888C0}"/>
              </a:ext>
            </a:extLst>
          </p:cNvPr>
          <p:cNvSpPr>
            <a:spLocks noGrp="1"/>
          </p:cNvSpPr>
          <p:nvPr>
            <p:ph type="title"/>
          </p:nvPr>
        </p:nvSpPr>
        <p:spPr/>
        <p:txBody>
          <a:bodyPr/>
          <a:lstStyle/>
          <a:p>
            <a:r>
              <a:rPr lang="en-US" dirty="0"/>
              <a:t>Accounting </a:t>
            </a:r>
            <a:r>
              <a:rPr lang="en-US" dirty="0" err="1"/>
              <a:t>Flexfield</a:t>
            </a:r>
            <a:endParaRPr lang="en-US" dirty="0"/>
          </a:p>
        </p:txBody>
      </p:sp>
      <p:sp>
        <p:nvSpPr>
          <p:cNvPr id="3" name="Content Placeholder 2">
            <a:extLst>
              <a:ext uri="{FF2B5EF4-FFF2-40B4-BE49-F238E27FC236}">
                <a16:creationId xmlns:a16="http://schemas.microsoft.com/office/drawing/2014/main" id="{F5B42CE2-CFDD-4291-9B5B-523370D2B58C}"/>
              </a:ext>
            </a:extLst>
          </p:cNvPr>
          <p:cNvSpPr>
            <a:spLocks noGrp="1"/>
          </p:cNvSpPr>
          <p:nvPr>
            <p:ph idx="1"/>
          </p:nvPr>
        </p:nvSpPr>
        <p:spPr/>
        <p:txBody>
          <a:bodyPr/>
          <a:lstStyle/>
          <a:p>
            <a:r>
              <a:rPr lang="en-US" dirty="0"/>
              <a:t>When you enter a transaction, all segments in an account </a:t>
            </a:r>
            <a:r>
              <a:rPr lang="en-US" dirty="0" err="1"/>
              <a:t>flexfield</a:t>
            </a:r>
            <a:r>
              <a:rPr lang="en-US" dirty="0"/>
              <a:t> are static and automatically populate “behind the scenes” except the natural account</a:t>
            </a:r>
          </a:p>
          <a:p>
            <a:r>
              <a:rPr lang="en-US" dirty="0"/>
              <a:t>You are required to include a valid natural account along with the account number</a:t>
            </a:r>
          </a:p>
          <a:p>
            <a:pPr lvl="1">
              <a:buFont typeface="Wingdings" panose="05000000000000000000" pitchFamily="2" charset="2"/>
              <a:buChar char="Ø"/>
            </a:pPr>
            <a:r>
              <a:rPr lang="en-US" dirty="0"/>
              <a:t>System cross-validation rules restrict the use of some natural account types with some account ledgers</a:t>
            </a:r>
          </a:p>
          <a:p>
            <a:r>
              <a:rPr lang="en-US" dirty="0"/>
              <a:t>If your organization uses department use codes (DUC), you have the option to overwrite the default value of 0000 with a valid DUC value when completing a transaction</a:t>
            </a:r>
          </a:p>
        </p:txBody>
      </p:sp>
    </p:spTree>
    <p:extLst>
      <p:ext uri="{BB962C8B-B14F-4D97-AF65-F5344CB8AC3E}">
        <p14:creationId xmlns:p14="http://schemas.microsoft.com/office/powerpoint/2010/main" val="120045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04CD-EBA1-42BB-8500-0A57AFB6E0CC}"/>
              </a:ext>
            </a:extLst>
          </p:cNvPr>
          <p:cNvSpPr>
            <a:spLocks noGrp="1"/>
          </p:cNvSpPr>
          <p:nvPr>
            <p:ph type="title"/>
          </p:nvPr>
        </p:nvSpPr>
        <p:spPr>
          <a:xfrm>
            <a:off x="457200" y="668050"/>
            <a:ext cx="7685037" cy="1001360"/>
          </a:xfrm>
        </p:spPr>
        <p:txBody>
          <a:bodyPr/>
          <a:lstStyle/>
          <a:p>
            <a:r>
              <a:rPr lang="en-US" dirty="0"/>
              <a:t>Segment 1:  Organization</a:t>
            </a:r>
          </a:p>
        </p:txBody>
      </p:sp>
      <p:sp>
        <p:nvSpPr>
          <p:cNvPr id="3" name="Content Placeholder 2">
            <a:extLst>
              <a:ext uri="{FF2B5EF4-FFF2-40B4-BE49-F238E27FC236}">
                <a16:creationId xmlns:a16="http://schemas.microsoft.com/office/drawing/2014/main" id="{EBA071A9-8226-409F-9610-49B8B18104EC}"/>
              </a:ext>
            </a:extLst>
          </p:cNvPr>
          <p:cNvSpPr>
            <a:spLocks noGrp="1"/>
          </p:cNvSpPr>
          <p:nvPr>
            <p:ph idx="1"/>
          </p:nvPr>
        </p:nvSpPr>
        <p:spPr>
          <a:xfrm>
            <a:off x="457200" y="1786855"/>
            <a:ext cx="7685037" cy="4306218"/>
          </a:xfrm>
        </p:spPr>
        <p:txBody>
          <a:bodyPr/>
          <a:lstStyle/>
          <a:p>
            <a:pPr marL="0" indent="0">
              <a:buNone/>
            </a:pPr>
            <a:r>
              <a:rPr lang="en-US" sz="2400" dirty="0">
                <a:solidFill>
                  <a:srgbClr val="FF0000"/>
                </a:solidFill>
              </a:rPr>
              <a:t>13122</a:t>
            </a:r>
            <a:r>
              <a:rPr lang="en-US" dirty="0"/>
              <a:t>.221017.6212.2304.4280.01.00000</a:t>
            </a:r>
          </a:p>
          <a:p>
            <a:r>
              <a:rPr lang="en-US" dirty="0"/>
              <a:t>The organization is a five-character alphanumeric value that defines the operating unit; also called department</a:t>
            </a:r>
          </a:p>
          <a:p>
            <a:r>
              <a:rPr lang="en-US" dirty="0"/>
              <a:t>An organization can have one or many accounts that roll to it</a:t>
            </a:r>
          </a:p>
          <a:p>
            <a:pPr lvl="1">
              <a:buFont typeface="Wingdings" panose="05000000000000000000" pitchFamily="2" charset="2"/>
              <a:buChar char="Ø"/>
            </a:pPr>
            <a:r>
              <a:rPr lang="en-US" sz="1800" dirty="0"/>
              <a:t>System validation rules that tie accounts to orgs allow only the use of valid combinations</a:t>
            </a:r>
          </a:p>
          <a:p>
            <a:pPr lvl="1">
              <a:buFont typeface="Wingdings" panose="05000000000000000000" pitchFamily="2" charset="2"/>
              <a:buChar char="Ø"/>
            </a:pPr>
            <a:r>
              <a:rPr lang="en-US" sz="1800" dirty="0"/>
              <a:t>An invalid combination will either be systematically denied at entry or will go into a suspense (clearing) account until the correct combination is determined and a clearing entry is made</a:t>
            </a:r>
            <a:br>
              <a:rPr lang="en-US" sz="1800" dirty="0"/>
            </a:br>
            <a:br>
              <a:rPr lang="en-US" sz="1800" dirty="0"/>
            </a:br>
            <a:br>
              <a:rPr lang="en-US" sz="1800" dirty="0"/>
            </a:br>
            <a:br>
              <a:rPr lang="en-US" sz="1800" dirty="0"/>
            </a:br>
            <a:endParaRPr lang="en-US" sz="1800" dirty="0"/>
          </a:p>
          <a:p>
            <a:pPr lvl="1">
              <a:buFont typeface="Wingdings" panose="05000000000000000000" pitchFamily="2" charset="2"/>
              <a:buChar char="Ø"/>
            </a:pPr>
            <a:endParaRPr lang="en-US" sz="1800" dirty="0"/>
          </a:p>
          <a:p>
            <a:pPr lvl="1">
              <a:buFont typeface="Wingdings" panose="05000000000000000000" pitchFamily="2" charset="2"/>
              <a:buChar char="Ø"/>
            </a:pPr>
            <a:endParaRPr lang="en-US" sz="1800" dirty="0"/>
          </a:p>
          <a:p>
            <a:pPr marL="457200" lvl="1" indent="0">
              <a:buNone/>
            </a:pPr>
            <a:endParaRPr lang="en-US" dirty="0"/>
          </a:p>
        </p:txBody>
      </p:sp>
    </p:spTree>
    <p:extLst>
      <p:ext uri="{BB962C8B-B14F-4D97-AF65-F5344CB8AC3E}">
        <p14:creationId xmlns:p14="http://schemas.microsoft.com/office/powerpoint/2010/main" val="313596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F515-0906-40D2-81B2-4D85EB0887C4}"/>
              </a:ext>
            </a:extLst>
          </p:cNvPr>
          <p:cNvSpPr>
            <a:spLocks noGrp="1"/>
          </p:cNvSpPr>
          <p:nvPr>
            <p:ph type="title"/>
          </p:nvPr>
        </p:nvSpPr>
        <p:spPr>
          <a:xfrm>
            <a:off x="457200" y="668051"/>
            <a:ext cx="7685037" cy="992970"/>
          </a:xfrm>
        </p:spPr>
        <p:txBody>
          <a:bodyPr/>
          <a:lstStyle/>
          <a:p>
            <a:r>
              <a:rPr lang="en-US" dirty="0"/>
              <a:t>Segment 1:  Organization</a:t>
            </a:r>
          </a:p>
        </p:txBody>
      </p:sp>
      <p:sp>
        <p:nvSpPr>
          <p:cNvPr id="3" name="Content Placeholder 2">
            <a:extLst>
              <a:ext uri="{FF2B5EF4-FFF2-40B4-BE49-F238E27FC236}">
                <a16:creationId xmlns:a16="http://schemas.microsoft.com/office/drawing/2014/main" id="{E2520EE3-76D9-485C-ABEC-986E5105E871}"/>
              </a:ext>
            </a:extLst>
          </p:cNvPr>
          <p:cNvSpPr>
            <a:spLocks noGrp="1"/>
          </p:cNvSpPr>
          <p:nvPr>
            <p:ph idx="1"/>
          </p:nvPr>
        </p:nvSpPr>
        <p:spPr>
          <a:xfrm>
            <a:off x="457199" y="1786320"/>
            <a:ext cx="7685037" cy="4748704"/>
          </a:xfrm>
        </p:spPr>
        <p:txBody>
          <a:bodyPr>
            <a:normAutofit fontScale="92500" lnSpcReduction="20000"/>
          </a:bodyPr>
          <a:lstStyle/>
          <a:p>
            <a:pPr marL="0" indent="0">
              <a:buNone/>
            </a:pPr>
            <a:r>
              <a:rPr lang="en-US" dirty="0"/>
              <a:t>Organization Number School Roll-up:</a:t>
            </a:r>
          </a:p>
          <a:p>
            <a:pPr marL="0" marR="0" lvl="0" indent="0" algn="l" defTabSz="914400" rtl="0" eaLnBrk="0" fontAlgn="base" latinLnBrk="0" hangingPunct="0">
              <a:lnSpc>
                <a:spcPct val="100000"/>
              </a:lnSpc>
              <a:spcBef>
                <a:spcPct val="0"/>
              </a:spcBef>
              <a:spcAft>
                <a:spcPct val="0"/>
              </a:spcAft>
              <a:buClrTx/>
              <a:buSzTx/>
              <a:buFontTx/>
              <a:buNone/>
              <a:tabLst/>
            </a:pPr>
            <a:r>
              <a:rPr lang="en-US" dirty="0"/>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 - Uptown Administration (Example: 11011 – President’s Office)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2#### - Uptown Academic Support (Example:  21011 – Office of Academic Affairs)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3#### - Uptown Schools (Includes School of Science and Engineering, Liberal Arts, Law School, Business School, Architecture, Social Work and Newcomb Tulane College)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4#### - Tulane University Health Science Center (Includes HSC Admin, School of Medicine, SPHTM and Primate Center)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5#### - Uptown Auxiliaries (Includes Housing, Campus Rec and Food </a:t>
            </a:r>
            <a:r>
              <a:rPr lang="en-US" altLang="en-US" dirty="0">
                <a:latin typeface="Arial" panose="020B0604020202020204" pitchFamily="34" charset="0"/>
                <a:ea typeface="Times New Roman" panose="02020603050405020304" pitchFamily="18" charset="0"/>
              </a:rPr>
              <a:t>S</a:t>
            </a: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ervices)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6#### - Athletics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7#### - Research Centers (Example:  75012 – Center for Public Service)</a:t>
            </a:r>
            <a:endParaRPr kumimoji="0" lang="en-US" altLang="en-US" sz="3200" b="0" i="0" u="none" strike="noStrike" cap="none" normalizeH="0" baseline="0" dirty="0">
              <a:ln>
                <a:noFill/>
              </a:ln>
              <a:solidFill>
                <a:schemeClr val="tx1"/>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24610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E0141-EC0F-49F5-B8A6-2BC19541ACBE}"/>
              </a:ext>
            </a:extLst>
          </p:cNvPr>
          <p:cNvSpPr>
            <a:spLocks noGrp="1"/>
          </p:cNvSpPr>
          <p:nvPr>
            <p:ph type="title"/>
          </p:nvPr>
        </p:nvSpPr>
        <p:spPr>
          <a:xfrm>
            <a:off x="457200" y="668049"/>
            <a:ext cx="7685037" cy="1043305"/>
          </a:xfrm>
        </p:spPr>
        <p:txBody>
          <a:bodyPr/>
          <a:lstStyle/>
          <a:p>
            <a:r>
              <a:rPr lang="en-US" dirty="0"/>
              <a:t>Segment 2:  Account Number</a:t>
            </a:r>
          </a:p>
        </p:txBody>
      </p:sp>
      <p:sp>
        <p:nvSpPr>
          <p:cNvPr id="3" name="Content Placeholder 2">
            <a:extLst>
              <a:ext uri="{FF2B5EF4-FFF2-40B4-BE49-F238E27FC236}">
                <a16:creationId xmlns:a16="http://schemas.microsoft.com/office/drawing/2014/main" id="{C0A4D5BC-755E-43EE-A9FA-E96EDB8D05E9}"/>
              </a:ext>
            </a:extLst>
          </p:cNvPr>
          <p:cNvSpPr>
            <a:spLocks noGrp="1"/>
          </p:cNvSpPr>
          <p:nvPr>
            <p:ph idx="1"/>
          </p:nvPr>
        </p:nvSpPr>
        <p:spPr>
          <a:xfrm>
            <a:off x="457199" y="1794709"/>
            <a:ext cx="7685037" cy="4080250"/>
          </a:xfrm>
        </p:spPr>
        <p:txBody>
          <a:bodyPr/>
          <a:lstStyle/>
          <a:p>
            <a:pPr marL="0" indent="0">
              <a:buNone/>
            </a:pPr>
            <a:r>
              <a:rPr lang="en-US" dirty="0"/>
              <a:t>13122.</a:t>
            </a:r>
            <a:r>
              <a:rPr lang="en-US" sz="2400" dirty="0">
                <a:solidFill>
                  <a:srgbClr val="FF0000"/>
                </a:solidFill>
              </a:rPr>
              <a:t>221017</a:t>
            </a:r>
            <a:r>
              <a:rPr lang="en-US" dirty="0"/>
              <a:t>.6212.2304.4280.01.00000</a:t>
            </a:r>
          </a:p>
          <a:p>
            <a:r>
              <a:rPr lang="en-US" dirty="0"/>
              <a:t>The account number is a six-character numeric value that defines the ledger and purpose of the account</a:t>
            </a:r>
          </a:p>
          <a:p>
            <a:r>
              <a:rPr lang="en-US" dirty="0"/>
              <a:t>An account number can roll only to one organization</a:t>
            </a:r>
          </a:p>
          <a:p>
            <a:pPr marL="0" indent="0">
              <a:buNone/>
            </a:pPr>
            <a:endParaRPr lang="en-US" dirty="0"/>
          </a:p>
        </p:txBody>
      </p:sp>
    </p:spTree>
    <p:extLst>
      <p:ext uri="{BB962C8B-B14F-4D97-AF65-F5344CB8AC3E}">
        <p14:creationId xmlns:p14="http://schemas.microsoft.com/office/powerpoint/2010/main" val="2013210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5D906-D462-4ACB-BC7A-0415908DF729}"/>
              </a:ext>
            </a:extLst>
          </p:cNvPr>
          <p:cNvSpPr>
            <a:spLocks noGrp="1"/>
          </p:cNvSpPr>
          <p:nvPr>
            <p:ph type="title"/>
          </p:nvPr>
        </p:nvSpPr>
        <p:spPr>
          <a:xfrm>
            <a:off x="457200" y="668050"/>
            <a:ext cx="7685037" cy="1051693"/>
          </a:xfrm>
        </p:spPr>
        <p:txBody>
          <a:bodyPr/>
          <a:lstStyle/>
          <a:p>
            <a:r>
              <a:rPr lang="en-US" dirty="0"/>
              <a:t>Segment 2:  Account Number</a:t>
            </a:r>
          </a:p>
        </p:txBody>
      </p:sp>
      <p:sp>
        <p:nvSpPr>
          <p:cNvPr id="3" name="Content Placeholder 2">
            <a:extLst>
              <a:ext uri="{FF2B5EF4-FFF2-40B4-BE49-F238E27FC236}">
                <a16:creationId xmlns:a16="http://schemas.microsoft.com/office/drawing/2014/main" id="{DAA2EFB3-0A3E-4466-9EB3-A1BAD78C12E0}"/>
              </a:ext>
            </a:extLst>
          </p:cNvPr>
          <p:cNvSpPr>
            <a:spLocks noGrp="1"/>
          </p:cNvSpPr>
          <p:nvPr>
            <p:ph idx="1"/>
          </p:nvPr>
        </p:nvSpPr>
        <p:spPr>
          <a:xfrm>
            <a:off x="457200" y="2096713"/>
            <a:ext cx="7685037" cy="4513812"/>
          </a:xfrm>
        </p:spPr>
        <p:txBody>
          <a:bodyPr>
            <a:normAutofit/>
          </a:bodyPr>
          <a:lstStyle/>
          <a:p>
            <a:pPr marL="0" indent="0">
              <a:buNone/>
            </a:pPr>
            <a:r>
              <a:rPr lang="en-US" u="sng" dirty="0"/>
              <a:t>Ledger Descriptions</a:t>
            </a:r>
            <a:r>
              <a:rPr lang="en-US" dirty="0"/>
              <a:t>:</a:t>
            </a:r>
          </a:p>
          <a:p>
            <a:pPr marL="0" indent="0">
              <a:buNone/>
            </a:pPr>
            <a:r>
              <a:rPr lang="en-US" sz="1800" dirty="0">
                <a:effectLst/>
                <a:latin typeface="Times New Roman" panose="02020603050405020304" pitchFamily="18" charset="0"/>
                <a:ea typeface="Times New Roman" panose="02020603050405020304" pitchFamily="18" charset="0"/>
              </a:rPr>
              <a:t>0##### - Balance sheet accounts</a:t>
            </a:r>
          </a:p>
          <a:p>
            <a:pPr marL="0" indent="0">
              <a:buNone/>
            </a:pPr>
            <a:r>
              <a:rPr lang="en-US" sz="1800" dirty="0">
                <a:effectLst/>
                <a:latin typeface="Times New Roman" panose="02020603050405020304" pitchFamily="18" charset="0"/>
                <a:ea typeface="Times New Roman" panose="02020603050405020304" pitchFamily="18" charset="0"/>
              </a:rPr>
              <a:t>04#### - Loan Fund accounts</a:t>
            </a:r>
          </a:p>
          <a:p>
            <a:pPr marL="0" indent="0">
              <a:buNone/>
            </a:pPr>
            <a:r>
              <a:rPr lang="en-US" sz="1800" dirty="0">
                <a:effectLst/>
                <a:latin typeface="Times New Roman" panose="02020603050405020304" pitchFamily="18" charset="0"/>
                <a:ea typeface="Times New Roman" panose="02020603050405020304" pitchFamily="18" charset="0"/>
              </a:rPr>
              <a:t>05#### - Endowment Corpus Accounts</a:t>
            </a:r>
          </a:p>
          <a:p>
            <a:pPr marL="0" indent="0">
              <a:buNone/>
            </a:pPr>
            <a:r>
              <a:rPr lang="en-US" sz="1800" dirty="0">
                <a:effectLst/>
                <a:latin typeface="Times New Roman" panose="02020603050405020304" pitchFamily="18" charset="0"/>
                <a:ea typeface="Times New Roman" panose="02020603050405020304" pitchFamily="18" charset="0"/>
              </a:rPr>
              <a:t>06#### - Annuities and Temporarily Restricted Accounts</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1##### - Unrestricted Current Funds - Revenue</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2##### - Unrestricted Current Funds – Expense</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-Unrestricted current funds-</a:t>
            </a:r>
            <a:r>
              <a:rPr lang="en-US" sz="1800" u="sng" dirty="0">
                <a:effectLst/>
                <a:latin typeface="Times New Roman" panose="02020603050405020304" pitchFamily="18" charset="0"/>
                <a:ea typeface="Times New Roman" panose="02020603050405020304" pitchFamily="18" charset="0"/>
              </a:rPr>
              <a:t>revenue</a:t>
            </a:r>
            <a:r>
              <a:rPr lang="en-US" sz="1800" dirty="0">
                <a:effectLst/>
                <a:latin typeface="Times New Roman" panose="02020603050405020304" pitchFamily="18" charset="0"/>
                <a:ea typeface="Times New Roman" panose="02020603050405020304" pitchFamily="18" charset="0"/>
              </a:rPr>
              <a:t> (1-ledger) include all funds received within the current operating period (fiscal year) for which no stipulation was made by the donor or other external agency as to the purposes for which they should be expended. Unrestricted current funds-</a:t>
            </a:r>
            <a:r>
              <a:rPr lang="en-US" sz="1800" u="sng" dirty="0">
                <a:effectLst/>
                <a:latin typeface="Times New Roman" panose="02020603050405020304" pitchFamily="18" charset="0"/>
                <a:ea typeface="Times New Roman" panose="02020603050405020304" pitchFamily="18" charset="0"/>
              </a:rPr>
              <a:t>expense</a:t>
            </a:r>
            <a:r>
              <a:rPr lang="en-US" sz="1800" dirty="0">
                <a:effectLst/>
                <a:latin typeface="Times New Roman" panose="02020603050405020304" pitchFamily="18" charset="0"/>
                <a:ea typeface="Times New Roman" panose="02020603050405020304" pitchFamily="18" charset="0"/>
              </a:rPr>
              <a:t> (2-ledger) are those funds which are available for use within the current operating period (fiscal year).  The ability to spend in the unrestricted current funds area is contingent upon the availability of budget as approved by the administration.</a:t>
            </a: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7751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C6C91-4D3C-4778-9D45-F28976AB43F7}"/>
              </a:ext>
            </a:extLst>
          </p:cNvPr>
          <p:cNvSpPr>
            <a:spLocks noGrp="1"/>
          </p:cNvSpPr>
          <p:nvPr>
            <p:ph type="title"/>
          </p:nvPr>
        </p:nvSpPr>
        <p:spPr>
          <a:xfrm>
            <a:off x="457200" y="668049"/>
            <a:ext cx="7685037" cy="1127195"/>
          </a:xfrm>
        </p:spPr>
        <p:txBody>
          <a:bodyPr/>
          <a:lstStyle/>
          <a:p>
            <a:r>
              <a:rPr lang="en-US" dirty="0"/>
              <a:t>Segment 2:  Account Number</a:t>
            </a:r>
          </a:p>
        </p:txBody>
      </p:sp>
      <p:sp>
        <p:nvSpPr>
          <p:cNvPr id="3" name="Content Placeholder 2">
            <a:extLst>
              <a:ext uri="{FF2B5EF4-FFF2-40B4-BE49-F238E27FC236}">
                <a16:creationId xmlns:a16="http://schemas.microsoft.com/office/drawing/2014/main" id="{35A8DDEE-7964-4FCD-BBF2-F37FBCB487AD}"/>
              </a:ext>
            </a:extLst>
          </p:cNvPr>
          <p:cNvSpPr>
            <a:spLocks noGrp="1"/>
          </p:cNvSpPr>
          <p:nvPr>
            <p:ph idx="1"/>
          </p:nvPr>
        </p:nvSpPr>
        <p:spPr>
          <a:xfrm>
            <a:off x="457200" y="1993612"/>
            <a:ext cx="7685037" cy="4574967"/>
          </a:xfrm>
        </p:spPr>
        <p:txBody>
          <a:bodyPr>
            <a:normAutofit fontScale="85000" lnSpcReduction="20000"/>
          </a:bodyPr>
          <a:lstStyle/>
          <a:p>
            <a:pPr marL="0" indent="0">
              <a:buNone/>
            </a:pPr>
            <a:r>
              <a:rPr lang="en-US" u="sng" dirty="0"/>
              <a:t>Ledger Descriptions Continued</a:t>
            </a:r>
            <a:r>
              <a:rPr lang="en-US" dirty="0"/>
              <a:t>:</a:t>
            </a:r>
          </a:p>
          <a:p>
            <a:pPr marL="0" indent="0">
              <a:buNone/>
            </a:pPr>
            <a:endParaRPr lang="en-US" dirty="0"/>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29#### - Job Order Accounts –Project tracking accounts that are zeroed out to a “budget” account on a weekly basis. Balance will always be zero at year end.</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3##### - Auxiliary Funds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-An auxiliary enterprise furnishes a service directly or indirectly to students, faculty, or staff, and charges a fee directly related to, but not necessarily equal to, the cost of the service.  Bookstores and housing for students and staff  are examples of auxiliary operations.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4##### - Endowment Income (through 459999)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-Income generated from endowment funds (05####).  Endowment gift donors/instruments may require that the endowment earnings be used in a specific manner.</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46#### - Temporarily Restricted (460000 and up)</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-Gifts for which external donor-imposed restrictions have not been met and will not be met within the current fiscal year.</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5##### - Grants and Contracts Projects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-Grants and Contracts projects relate to sponsored programs generally in the form of a contract or grant from private or governmental sources for research or training.</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6##### - General Restricted</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-General restricted current funds are restricted funds received from outside donors or internal sources for specific purposes that are not classified as endowment income, sponsored projects or temporarily restricted funds.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7429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3558B-3B46-4D74-A68A-F084B7323142}"/>
              </a:ext>
            </a:extLst>
          </p:cNvPr>
          <p:cNvSpPr>
            <a:spLocks noGrp="1"/>
          </p:cNvSpPr>
          <p:nvPr>
            <p:ph type="title"/>
          </p:nvPr>
        </p:nvSpPr>
        <p:spPr>
          <a:xfrm>
            <a:off x="457200" y="668050"/>
            <a:ext cx="7685037" cy="1152361"/>
          </a:xfrm>
        </p:spPr>
        <p:txBody>
          <a:bodyPr/>
          <a:lstStyle/>
          <a:p>
            <a:r>
              <a:rPr lang="en-US" dirty="0"/>
              <a:t>Segment 2:  Account Number</a:t>
            </a:r>
          </a:p>
        </p:txBody>
      </p:sp>
      <p:sp>
        <p:nvSpPr>
          <p:cNvPr id="3" name="Content Placeholder 2">
            <a:extLst>
              <a:ext uri="{FF2B5EF4-FFF2-40B4-BE49-F238E27FC236}">
                <a16:creationId xmlns:a16="http://schemas.microsoft.com/office/drawing/2014/main" id="{ED401103-9438-4015-AC01-C1CDEBF6DAFF}"/>
              </a:ext>
            </a:extLst>
          </p:cNvPr>
          <p:cNvSpPr>
            <a:spLocks noGrp="1"/>
          </p:cNvSpPr>
          <p:nvPr>
            <p:ph idx="1"/>
          </p:nvPr>
        </p:nvSpPr>
        <p:spPr>
          <a:xfrm>
            <a:off x="457200" y="1993611"/>
            <a:ext cx="7685037" cy="4348465"/>
          </a:xfrm>
        </p:spPr>
        <p:txBody>
          <a:bodyPr>
            <a:normAutofit fontScale="92500" lnSpcReduction="20000"/>
          </a:bodyPr>
          <a:lstStyle/>
          <a:p>
            <a:pPr marL="0" indent="0">
              <a:buNone/>
            </a:pPr>
            <a:r>
              <a:rPr lang="en-US" u="sng" dirty="0"/>
              <a:t>Ledger Descriptions Continued</a:t>
            </a:r>
            <a:r>
              <a:rPr lang="en-US" dirty="0"/>
              <a:t>:</a:t>
            </a:r>
          </a:p>
          <a:p>
            <a:pPr marL="0" indent="0">
              <a:buNone/>
            </a:pPr>
            <a:endParaRPr lang="en-US" dirty="0"/>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77#### - Unexpended Plant Funds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-Unexpended plant funds are those funds that have been made available for the acquisition of long-lived assets for institutional purposes.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71#### - Deferred Expense</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78#### - Deferred Revenue</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919### - Agency Funds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-The agency funds group consists of resources held by the University as custodian or fiscal agent for individual students, faculty, staff members and organizations.  Agency funds are not to supplement operating funds and are not to be under absolute control of the administration.</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950### - Investment clearing accounts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995###-995999 – Generally, these are restricted funds Medical School and Medical Group</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99#### - Faculty Practice Plan (Tulane University Medical Group)</a:t>
            </a:r>
          </a:p>
          <a:p>
            <a:pPr marL="0" indent="0">
              <a:buNone/>
            </a:pPr>
            <a:endParaRPr lang="en-US" dirty="0"/>
          </a:p>
        </p:txBody>
      </p:sp>
    </p:spTree>
    <p:extLst>
      <p:ext uri="{BB962C8B-B14F-4D97-AF65-F5344CB8AC3E}">
        <p14:creationId xmlns:p14="http://schemas.microsoft.com/office/powerpoint/2010/main" val="2697704784"/>
      </p:ext>
    </p:extLst>
  </p:cSld>
  <p:clrMapOvr>
    <a:masterClrMapping/>
  </p:clrMapOvr>
</p:sld>
</file>

<file path=ppt/theme/theme1.xml><?xml version="1.0" encoding="utf-8"?>
<a:theme xmlns:a="http://schemas.openxmlformats.org/drawingml/2006/main" name="TropicVTI">
  <a:themeElements>
    <a:clrScheme name="AnalogousFromLightSeedRightStep">
      <a:dk1>
        <a:srgbClr val="000000"/>
      </a:dk1>
      <a:lt1>
        <a:srgbClr val="FFFFFF"/>
      </a:lt1>
      <a:dk2>
        <a:srgbClr val="41242C"/>
      </a:dk2>
      <a:lt2>
        <a:srgbClr val="E8E2E3"/>
      </a:lt2>
      <a:accent1>
        <a:srgbClr val="80A9A4"/>
      </a:accent1>
      <a:accent2>
        <a:srgbClr val="7AA5B7"/>
      </a:accent2>
      <a:accent3>
        <a:srgbClr val="92A1C4"/>
      </a:accent3>
      <a:accent4>
        <a:srgbClr val="867FBA"/>
      </a:accent4>
      <a:accent5>
        <a:srgbClr val="B096C6"/>
      </a:accent5>
      <a:accent6>
        <a:srgbClr val="B77FBA"/>
      </a:accent6>
      <a:hlink>
        <a:srgbClr val="AE6972"/>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1536</TotalTime>
  <Words>1747</Words>
  <Application>Microsoft Office PowerPoint</Application>
  <PresentationFormat>Widescreen</PresentationFormat>
  <Paragraphs>162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Gill Sans Nova</vt:lpstr>
      <vt:lpstr>Times New Roman</vt:lpstr>
      <vt:lpstr>Wingdings</vt:lpstr>
      <vt:lpstr>TropicVTI</vt:lpstr>
      <vt:lpstr>Tulane Chart of Accounts</vt:lpstr>
      <vt:lpstr>Accounting Flexfield</vt:lpstr>
      <vt:lpstr>Accounting Flexfield</vt:lpstr>
      <vt:lpstr>Segment 1:  Organization</vt:lpstr>
      <vt:lpstr>Segment 1:  Organization</vt:lpstr>
      <vt:lpstr>Segment 2:  Account Number</vt:lpstr>
      <vt:lpstr>Segment 2:  Account Number</vt:lpstr>
      <vt:lpstr>Segment 2:  Account Number</vt:lpstr>
      <vt:lpstr>Segment 2:  Account Number</vt:lpstr>
      <vt:lpstr>Segment 3:  Natural Account</vt:lpstr>
      <vt:lpstr>Segment 4:  Department Use Code</vt:lpstr>
      <vt:lpstr>Segment 5:  Purpose Code</vt:lpstr>
      <vt:lpstr>Segment 6:  Fund Code</vt:lpstr>
      <vt:lpstr>Segment 7:  Future Use</vt:lpstr>
      <vt:lpstr>Reporting Attributes</vt:lpstr>
      <vt:lpstr>Cognos Budget Statements</vt:lpstr>
      <vt:lpstr>TAMS (Tulane Account Management System) Index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Tulane Chart of Accounts</dc:title>
  <dc:creator>Simonson, Peter</dc:creator>
  <cp:lastModifiedBy>Simonson, Peter</cp:lastModifiedBy>
  <cp:revision>70</cp:revision>
  <cp:lastPrinted>2022-03-25T14:05:52Z</cp:lastPrinted>
  <dcterms:created xsi:type="dcterms:W3CDTF">2022-03-21T15:23:32Z</dcterms:created>
  <dcterms:modified xsi:type="dcterms:W3CDTF">2022-03-25T14:41:48Z</dcterms:modified>
</cp:coreProperties>
</file>