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1" r:id="rId4"/>
    <p:sldId id="263" r:id="rId5"/>
    <p:sldId id="264" r:id="rId6"/>
    <p:sldId id="267" r:id="rId7"/>
    <p:sldId id="268"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6" d="100"/>
          <a:sy n="106" d="100"/>
        </p:scale>
        <p:origin x="73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02T18:43:19.24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1 128,'67'0,"-16"2,0-2,0-2,-1-3,1-1,61-18,-26 2,117-16,-85 18,-57 13,1 2,116 6,-60 2,-63-5,-29 1,0 0,0 2,38 6,-43-2</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02T21:15:05.43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25,'0'-1,"1"0,-1 0,1 0,-1 0,1 0,-1 0,1 0,0 0,-1 0,1 0,0 0,0 1,0-1,0 0,0 0,0 1,0-1,0 1,0-1,0 1,0-1,0 1,0-1,1 1,-1 0,0 0,2 0,38-5,-37 5,18 0,-1 1,0 0,36 9,-31-5,0-1,27 0,-5-4,-26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02T20:42:51.00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0 149,'1'-1,"-1"0,1 0,-1 0,1 0,0-1,-1 1,1 0,0 0,0 1,0-1,0 0,-1 0,1 0,0 0,1 1,-1-1,0 1,0-1,0 1,0-1,0 1,1-1,-1 1,0 0,0 0,1 0,1 0,43-4,-40 3,256 0,-134 2,-109 0,-1 1,0 1,0 1,34 11,-34-9,1-1,0 0,0-1,27 1,-46-5,219-2,-218 2,1 0,0 0,0-1,0 1,0 0,0-1,0 1,-1-1,1 0,0 0,0 1,-1-1,1 0,2-2,-7-4,-16 3,-66-2,-123 6,74 3,-111-3,226-3,30-4,38-7,-43 12,47-15,-26 8,0 1,47-7,-28 9,0-2,71-22,-188 19,31 2,-12 3,0 2,-66 4,63 1,34-1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02T20:42:55.99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0,'1014'0,"-994"1,0 1,0 0,0 1,-1 2,1 0,-1 1,0 0,34 18,-38-15</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02T20:43:15.58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1,'0'4,"0"6,5 1,4 2,6 0,4-2,4-4,1-2,1-3,1-1,-4-1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02T21:44:11.81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1 123,'53'1,"21"-1,140-15,-161 9,1 2,78 5,53-3,-107-10,16-1,-93 14,0-1,0 0,0 0,0 0,0 0,0 0,0 0,0 0,0 0,0 0,0 0,0 0,0-1,0 1,0 0,0-1,-1 1,1-1,0 1,0-1,0 0,0 1,-1-1,2-1,-2 1,-1 0,0 0,1 0,-1 0,0 0,1 0,-1 0,0 1,0-1,0 0,0 0,0 1,0-1,0 1,0-1,-2 0,-55-21,-24 9,-1 4,-123 1,-15 8,199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02T18:43:21.67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1,'1160'0,"-1134"1,-1 1,1 1,-1 1,46 15,-47-9,-3 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02T18:48:15.42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78,'1'-1,"-1"0,1 0,-1-1,1 1,-1 0,1 0,0 1,-1-1,1 0,0 0,0 0,0 0,0 1,-1-1,1 0,0 1,0-1,1 0,-1 1,0-1,0 1,0 0,0-1,0 1,0 0,0 0,2 0,38-5,-36 5,44-3,2 2,-1 2,0 2,58 11,-54-6,-1-3,1-2,81-6,-20 0,674 3,-760-2,53-9,-52 6,51-2,-42 6,0-1,55-10,4 1,-66 9,45-10,-37 6,-1 2,1 1,71 5,-30 0,-60-2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02T18:53:20.47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42 77,'262'18,"-97"-11,-117-8,-1 3,73 11,-72-7,-1-1,1-3,67-5,71 4,-146 4,63 17,0 0,-56-14,-12-2,0-1,45 1,-45-5,56 10,-54-5,48 1,-66-6,0 1,0 2,-1-1,30 11,-29-7,0-2,0-1,0 0,27 1,1-3,-19 0,-1-1,1-2,-1 0,35-7,-60 7,1 0,0 1,-1-1,1 0,0 0,-1 0,1-1,-1 1,0 0,0-1,1 0,-1 0,0 1,3-5,-4 4,0 1,-1 0,1-1,-1 1,1 0,-1-1,1 1,-1-1,0 1,0-1,0 1,0 0,0-1,0 1,0-1,0 1,-1-1,1 1,-1-1,0-1,-1-1,-1-1,0 1,0 0,0 0,0 0,0 0,-1 1,0-1,0 1,0 0,0 0,0 0,-1 1,-6-4,-9-1,-1 0,0 2,-1 0,1 1,-1 1,-25 0,20 1,-119-20,135 19,1 1,-1-2,1 1,-18-10,19 9,1 0,-1 0,0 1,-1 0,1 0,-17-1,-185 3,101 2,86 1,0 0,-31 7,-39 4,0-1,68-7,-51 3,-392-9,445 2,-1 1,-24 6,34-4,-1-2,1 0,-1 0,0-2,0 0,1 0,-25-5,17-1,0-2,-23-10,28 9,-1 2,0 0,-30-6,-73-13,107 19,13 2,25-1,38 2,-37 3,0 2,0 0,0 2,0 1,-1 0,40 14,-44-12,1 0,0-2,-1 0,41 1,86-7,-51-1,585 3,-650-1,52-10,-52 6,51-3,683 9,-743-1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02T21:02:49.89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67,'0'-5,"5"0,5-1,5 2,4 1,4 1,1 1,1 0,-3-3,-2-1,0 0,1 1,1 1,-3-3,-1 0,-3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02T21:02:52.18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6 26,'-4'-5,"2"0,7 0,5 1,7 1,3 1,4 1,1 0,0 1,1 0,0 1,-1-1,1 0,-1 0,0 0,-5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02T20:43:10.42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0,'4'5,"6"0,5 1,0 2,2 1,-3 2,2 0,1 2,3-1,1 1,3-1,0 1,0-1,1 1,0-1,-4 1,-2-1,-3-4</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02T20:43:13.26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0,'4'5,"6"0,5 5,5-1,-2 4,1-1,1-3,1 2,1 2,2 0,0-2,-3 0,-2-1,1-2,-4-3</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5-02T21:15:01.43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1,'0'4,"0"6,0 5,4 0,6 2,5 2,4-3,0 2,-1-4,2 0,2-1,0-4,2-3,0 2,1-1,0-2,0-1,-5-2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EF187-96F8-EA6E-20F1-E5F9F584FC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162224-00C1-A7D5-A050-67730A445C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20E357-D9AE-D529-8C33-3716360989DC}"/>
              </a:ext>
            </a:extLst>
          </p:cNvPr>
          <p:cNvSpPr>
            <a:spLocks noGrp="1"/>
          </p:cNvSpPr>
          <p:nvPr>
            <p:ph type="dt" sz="half" idx="10"/>
          </p:nvPr>
        </p:nvSpPr>
        <p:spPr/>
        <p:txBody>
          <a:bodyPr/>
          <a:lstStyle/>
          <a:p>
            <a:fld id="{2450B0CF-60EA-4881-8087-C28E247F8EF5}" type="datetimeFigureOut">
              <a:rPr lang="en-US" smtClean="0"/>
              <a:t>6/5/2024</a:t>
            </a:fld>
            <a:endParaRPr lang="en-US"/>
          </a:p>
        </p:txBody>
      </p:sp>
      <p:sp>
        <p:nvSpPr>
          <p:cNvPr id="5" name="Footer Placeholder 4">
            <a:extLst>
              <a:ext uri="{FF2B5EF4-FFF2-40B4-BE49-F238E27FC236}">
                <a16:creationId xmlns:a16="http://schemas.microsoft.com/office/drawing/2014/main" id="{57D9395A-25BC-C806-88A5-651EEDA2DB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009CED-FAE5-E4BD-4882-AFFC58A200BF}"/>
              </a:ext>
            </a:extLst>
          </p:cNvPr>
          <p:cNvSpPr>
            <a:spLocks noGrp="1"/>
          </p:cNvSpPr>
          <p:nvPr>
            <p:ph type="sldNum" sz="quarter" idx="12"/>
          </p:nvPr>
        </p:nvSpPr>
        <p:spPr/>
        <p:txBody>
          <a:bodyPr/>
          <a:lstStyle/>
          <a:p>
            <a:fld id="{0A8ED8D0-DE8D-47F4-BD08-2111200B7D95}" type="slidenum">
              <a:rPr lang="en-US" smtClean="0"/>
              <a:t>‹#›</a:t>
            </a:fld>
            <a:endParaRPr lang="en-US"/>
          </a:p>
        </p:txBody>
      </p:sp>
    </p:spTree>
    <p:extLst>
      <p:ext uri="{BB962C8B-B14F-4D97-AF65-F5344CB8AC3E}">
        <p14:creationId xmlns:p14="http://schemas.microsoft.com/office/powerpoint/2010/main" val="1980523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7449C-F1D2-4116-E014-B7F89F0B8A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13DE5E-3990-BD89-5F98-506B911D8C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10EF3B-49EA-4079-0425-EA1AEF3093DF}"/>
              </a:ext>
            </a:extLst>
          </p:cNvPr>
          <p:cNvSpPr>
            <a:spLocks noGrp="1"/>
          </p:cNvSpPr>
          <p:nvPr>
            <p:ph type="dt" sz="half" idx="10"/>
          </p:nvPr>
        </p:nvSpPr>
        <p:spPr/>
        <p:txBody>
          <a:bodyPr/>
          <a:lstStyle/>
          <a:p>
            <a:fld id="{2450B0CF-60EA-4881-8087-C28E247F8EF5}" type="datetimeFigureOut">
              <a:rPr lang="en-US" smtClean="0"/>
              <a:t>6/5/2024</a:t>
            </a:fld>
            <a:endParaRPr lang="en-US"/>
          </a:p>
        </p:txBody>
      </p:sp>
      <p:sp>
        <p:nvSpPr>
          <p:cNvPr id="5" name="Footer Placeholder 4">
            <a:extLst>
              <a:ext uri="{FF2B5EF4-FFF2-40B4-BE49-F238E27FC236}">
                <a16:creationId xmlns:a16="http://schemas.microsoft.com/office/drawing/2014/main" id="{8E363DC5-67A1-BA45-914F-8537839A5A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7ACB0A-C745-EA47-97F1-AA0BBEE2B282}"/>
              </a:ext>
            </a:extLst>
          </p:cNvPr>
          <p:cNvSpPr>
            <a:spLocks noGrp="1"/>
          </p:cNvSpPr>
          <p:nvPr>
            <p:ph type="sldNum" sz="quarter" idx="12"/>
          </p:nvPr>
        </p:nvSpPr>
        <p:spPr/>
        <p:txBody>
          <a:bodyPr/>
          <a:lstStyle/>
          <a:p>
            <a:fld id="{0A8ED8D0-DE8D-47F4-BD08-2111200B7D95}" type="slidenum">
              <a:rPr lang="en-US" smtClean="0"/>
              <a:t>‹#›</a:t>
            </a:fld>
            <a:endParaRPr lang="en-US"/>
          </a:p>
        </p:txBody>
      </p:sp>
    </p:spTree>
    <p:extLst>
      <p:ext uri="{BB962C8B-B14F-4D97-AF65-F5344CB8AC3E}">
        <p14:creationId xmlns:p14="http://schemas.microsoft.com/office/powerpoint/2010/main" val="1150628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72618E-954C-ED9E-2F9E-0A347576DC5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FC2C00-D5FD-04DC-665F-C9DA7AF13F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145181-59C0-1FBD-1C08-A8F6D5CBF65D}"/>
              </a:ext>
            </a:extLst>
          </p:cNvPr>
          <p:cNvSpPr>
            <a:spLocks noGrp="1"/>
          </p:cNvSpPr>
          <p:nvPr>
            <p:ph type="dt" sz="half" idx="10"/>
          </p:nvPr>
        </p:nvSpPr>
        <p:spPr/>
        <p:txBody>
          <a:bodyPr/>
          <a:lstStyle/>
          <a:p>
            <a:fld id="{2450B0CF-60EA-4881-8087-C28E247F8EF5}" type="datetimeFigureOut">
              <a:rPr lang="en-US" smtClean="0"/>
              <a:t>6/5/2024</a:t>
            </a:fld>
            <a:endParaRPr lang="en-US"/>
          </a:p>
        </p:txBody>
      </p:sp>
      <p:sp>
        <p:nvSpPr>
          <p:cNvPr id="5" name="Footer Placeholder 4">
            <a:extLst>
              <a:ext uri="{FF2B5EF4-FFF2-40B4-BE49-F238E27FC236}">
                <a16:creationId xmlns:a16="http://schemas.microsoft.com/office/drawing/2014/main" id="{CC0491C1-03D1-5980-3D91-2535EBEE49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0B1734-F641-90F7-737C-B5F979FDB492}"/>
              </a:ext>
            </a:extLst>
          </p:cNvPr>
          <p:cNvSpPr>
            <a:spLocks noGrp="1"/>
          </p:cNvSpPr>
          <p:nvPr>
            <p:ph type="sldNum" sz="quarter" idx="12"/>
          </p:nvPr>
        </p:nvSpPr>
        <p:spPr/>
        <p:txBody>
          <a:bodyPr/>
          <a:lstStyle/>
          <a:p>
            <a:fld id="{0A8ED8D0-DE8D-47F4-BD08-2111200B7D95}" type="slidenum">
              <a:rPr lang="en-US" smtClean="0"/>
              <a:t>‹#›</a:t>
            </a:fld>
            <a:endParaRPr lang="en-US"/>
          </a:p>
        </p:txBody>
      </p:sp>
    </p:spTree>
    <p:extLst>
      <p:ext uri="{BB962C8B-B14F-4D97-AF65-F5344CB8AC3E}">
        <p14:creationId xmlns:p14="http://schemas.microsoft.com/office/powerpoint/2010/main" val="3785829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E1191-BC9B-9835-4FE3-178B45E504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150C0-DB70-4A55-780B-32BBC2250E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0293B8-BA48-13EB-1029-575E01CF8263}"/>
              </a:ext>
            </a:extLst>
          </p:cNvPr>
          <p:cNvSpPr>
            <a:spLocks noGrp="1"/>
          </p:cNvSpPr>
          <p:nvPr>
            <p:ph type="dt" sz="half" idx="10"/>
          </p:nvPr>
        </p:nvSpPr>
        <p:spPr/>
        <p:txBody>
          <a:bodyPr/>
          <a:lstStyle/>
          <a:p>
            <a:fld id="{2450B0CF-60EA-4881-8087-C28E247F8EF5}" type="datetimeFigureOut">
              <a:rPr lang="en-US" smtClean="0"/>
              <a:t>6/5/2024</a:t>
            </a:fld>
            <a:endParaRPr lang="en-US"/>
          </a:p>
        </p:txBody>
      </p:sp>
      <p:sp>
        <p:nvSpPr>
          <p:cNvPr id="5" name="Footer Placeholder 4">
            <a:extLst>
              <a:ext uri="{FF2B5EF4-FFF2-40B4-BE49-F238E27FC236}">
                <a16:creationId xmlns:a16="http://schemas.microsoft.com/office/drawing/2014/main" id="{66A5D869-09DD-8DE3-4843-91FC3DCEEA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1CA9F3-F114-C649-C1F4-6639421617EB}"/>
              </a:ext>
            </a:extLst>
          </p:cNvPr>
          <p:cNvSpPr>
            <a:spLocks noGrp="1"/>
          </p:cNvSpPr>
          <p:nvPr>
            <p:ph type="sldNum" sz="quarter" idx="12"/>
          </p:nvPr>
        </p:nvSpPr>
        <p:spPr/>
        <p:txBody>
          <a:bodyPr/>
          <a:lstStyle/>
          <a:p>
            <a:fld id="{0A8ED8D0-DE8D-47F4-BD08-2111200B7D95}" type="slidenum">
              <a:rPr lang="en-US" smtClean="0"/>
              <a:t>‹#›</a:t>
            </a:fld>
            <a:endParaRPr lang="en-US"/>
          </a:p>
        </p:txBody>
      </p:sp>
    </p:spTree>
    <p:extLst>
      <p:ext uri="{BB962C8B-B14F-4D97-AF65-F5344CB8AC3E}">
        <p14:creationId xmlns:p14="http://schemas.microsoft.com/office/powerpoint/2010/main" val="2224351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2E922-C25E-E139-316E-4A1A98D987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15A8B24-FC8D-0AA5-BC1E-0B7013C9FF6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DB31B7-CB4C-1322-B029-4D6538E7F405}"/>
              </a:ext>
            </a:extLst>
          </p:cNvPr>
          <p:cNvSpPr>
            <a:spLocks noGrp="1"/>
          </p:cNvSpPr>
          <p:nvPr>
            <p:ph type="dt" sz="half" idx="10"/>
          </p:nvPr>
        </p:nvSpPr>
        <p:spPr/>
        <p:txBody>
          <a:bodyPr/>
          <a:lstStyle/>
          <a:p>
            <a:fld id="{2450B0CF-60EA-4881-8087-C28E247F8EF5}" type="datetimeFigureOut">
              <a:rPr lang="en-US" smtClean="0"/>
              <a:t>6/5/2024</a:t>
            </a:fld>
            <a:endParaRPr lang="en-US"/>
          </a:p>
        </p:txBody>
      </p:sp>
      <p:sp>
        <p:nvSpPr>
          <p:cNvPr id="5" name="Footer Placeholder 4">
            <a:extLst>
              <a:ext uri="{FF2B5EF4-FFF2-40B4-BE49-F238E27FC236}">
                <a16:creationId xmlns:a16="http://schemas.microsoft.com/office/drawing/2014/main" id="{6223CD9B-7E97-7895-5A1E-FF1C1D3F17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0C8759-5D0A-00F6-9085-52A64C72644F}"/>
              </a:ext>
            </a:extLst>
          </p:cNvPr>
          <p:cNvSpPr>
            <a:spLocks noGrp="1"/>
          </p:cNvSpPr>
          <p:nvPr>
            <p:ph type="sldNum" sz="quarter" idx="12"/>
          </p:nvPr>
        </p:nvSpPr>
        <p:spPr/>
        <p:txBody>
          <a:bodyPr/>
          <a:lstStyle/>
          <a:p>
            <a:fld id="{0A8ED8D0-DE8D-47F4-BD08-2111200B7D95}" type="slidenum">
              <a:rPr lang="en-US" smtClean="0"/>
              <a:t>‹#›</a:t>
            </a:fld>
            <a:endParaRPr lang="en-US"/>
          </a:p>
        </p:txBody>
      </p:sp>
    </p:spTree>
    <p:extLst>
      <p:ext uri="{BB962C8B-B14F-4D97-AF65-F5344CB8AC3E}">
        <p14:creationId xmlns:p14="http://schemas.microsoft.com/office/powerpoint/2010/main" val="666565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E6BC8-F3CA-5DF0-3BB6-F76FFE1AB8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A2D3D6-0A64-CCBE-E097-F791285247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4DFBC2-7D70-ADFD-AC73-44FFAB61AC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53219A-3F89-75B6-4282-95F77F64CED6}"/>
              </a:ext>
            </a:extLst>
          </p:cNvPr>
          <p:cNvSpPr>
            <a:spLocks noGrp="1"/>
          </p:cNvSpPr>
          <p:nvPr>
            <p:ph type="dt" sz="half" idx="10"/>
          </p:nvPr>
        </p:nvSpPr>
        <p:spPr/>
        <p:txBody>
          <a:bodyPr/>
          <a:lstStyle/>
          <a:p>
            <a:fld id="{2450B0CF-60EA-4881-8087-C28E247F8EF5}" type="datetimeFigureOut">
              <a:rPr lang="en-US" smtClean="0"/>
              <a:t>6/5/2024</a:t>
            </a:fld>
            <a:endParaRPr lang="en-US"/>
          </a:p>
        </p:txBody>
      </p:sp>
      <p:sp>
        <p:nvSpPr>
          <p:cNvPr id="6" name="Footer Placeholder 5">
            <a:extLst>
              <a:ext uri="{FF2B5EF4-FFF2-40B4-BE49-F238E27FC236}">
                <a16:creationId xmlns:a16="http://schemas.microsoft.com/office/drawing/2014/main" id="{BAAF1FE1-B6D6-6A3E-30B7-633098E0B4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AACB1A-5ADB-E728-5E6C-FF4FEE9027DE}"/>
              </a:ext>
            </a:extLst>
          </p:cNvPr>
          <p:cNvSpPr>
            <a:spLocks noGrp="1"/>
          </p:cNvSpPr>
          <p:nvPr>
            <p:ph type="sldNum" sz="quarter" idx="12"/>
          </p:nvPr>
        </p:nvSpPr>
        <p:spPr/>
        <p:txBody>
          <a:bodyPr/>
          <a:lstStyle/>
          <a:p>
            <a:fld id="{0A8ED8D0-DE8D-47F4-BD08-2111200B7D95}" type="slidenum">
              <a:rPr lang="en-US" smtClean="0"/>
              <a:t>‹#›</a:t>
            </a:fld>
            <a:endParaRPr lang="en-US"/>
          </a:p>
        </p:txBody>
      </p:sp>
    </p:spTree>
    <p:extLst>
      <p:ext uri="{BB962C8B-B14F-4D97-AF65-F5344CB8AC3E}">
        <p14:creationId xmlns:p14="http://schemas.microsoft.com/office/powerpoint/2010/main" val="3498553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2D989-0BE3-7B65-2156-42590A4CABC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C16AB7-AB84-BF5B-85F0-2736E008A4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33D4C8-9BF5-1DDE-B467-A021D4F804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6F5FAE-127E-DCFA-FD66-26347DCEE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C6A600-F243-6FF8-EBAC-6E91CADCFC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A2CD2C-C352-872E-6E3E-4640F8A60101}"/>
              </a:ext>
            </a:extLst>
          </p:cNvPr>
          <p:cNvSpPr>
            <a:spLocks noGrp="1"/>
          </p:cNvSpPr>
          <p:nvPr>
            <p:ph type="dt" sz="half" idx="10"/>
          </p:nvPr>
        </p:nvSpPr>
        <p:spPr/>
        <p:txBody>
          <a:bodyPr/>
          <a:lstStyle/>
          <a:p>
            <a:fld id="{2450B0CF-60EA-4881-8087-C28E247F8EF5}" type="datetimeFigureOut">
              <a:rPr lang="en-US" smtClean="0"/>
              <a:t>6/5/2024</a:t>
            </a:fld>
            <a:endParaRPr lang="en-US"/>
          </a:p>
        </p:txBody>
      </p:sp>
      <p:sp>
        <p:nvSpPr>
          <p:cNvPr id="8" name="Footer Placeholder 7">
            <a:extLst>
              <a:ext uri="{FF2B5EF4-FFF2-40B4-BE49-F238E27FC236}">
                <a16:creationId xmlns:a16="http://schemas.microsoft.com/office/drawing/2014/main" id="{1D28B068-6D13-E3EF-1424-2F3D6F8EE8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404166-4038-2AF9-80F3-3B7401670806}"/>
              </a:ext>
            </a:extLst>
          </p:cNvPr>
          <p:cNvSpPr>
            <a:spLocks noGrp="1"/>
          </p:cNvSpPr>
          <p:nvPr>
            <p:ph type="sldNum" sz="quarter" idx="12"/>
          </p:nvPr>
        </p:nvSpPr>
        <p:spPr/>
        <p:txBody>
          <a:bodyPr/>
          <a:lstStyle/>
          <a:p>
            <a:fld id="{0A8ED8D0-DE8D-47F4-BD08-2111200B7D95}" type="slidenum">
              <a:rPr lang="en-US" smtClean="0"/>
              <a:t>‹#›</a:t>
            </a:fld>
            <a:endParaRPr lang="en-US"/>
          </a:p>
        </p:txBody>
      </p:sp>
    </p:spTree>
    <p:extLst>
      <p:ext uri="{BB962C8B-B14F-4D97-AF65-F5344CB8AC3E}">
        <p14:creationId xmlns:p14="http://schemas.microsoft.com/office/powerpoint/2010/main" val="393620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77FB4-D6A7-58B5-9A4C-3C26C2D765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F9F415-EDAC-DD21-3C9F-5FA8A5F88B70}"/>
              </a:ext>
            </a:extLst>
          </p:cNvPr>
          <p:cNvSpPr>
            <a:spLocks noGrp="1"/>
          </p:cNvSpPr>
          <p:nvPr>
            <p:ph type="dt" sz="half" idx="10"/>
          </p:nvPr>
        </p:nvSpPr>
        <p:spPr/>
        <p:txBody>
          <a:bodyPr/>
          <a:lstStyle/>
          <a:p>
            <a:fld id="{2450B0CF-60EA-4881-8087-C28E247F8EF5}" type="datetimeFigureOut">
              <a:rPr lang="en-US" smtClean="0"/>
              <a:t>6/5/2024</a:t>
            </a:fld>
            <a:endParaRPr lang="en-US"/>
          </a:p>
        </p:txBody>
      </p:sp>
      <p:sp>
        <p:nvSpPr>
          <p:cNvPr id="4" name="Footer Placeholder 3">
            <a:extLst>
              <a:ext uri="{FF2B5EF4-FFF2-40B4-BE49-F238E27FC236}">
                <a16:creationId xmlns:a16="http://schemas.microsoft.com/office/drawing/2014/main" id="{A78918F5-CB08-49EA-05DC-65AEC845FD5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507BFF-2E39-726B-5831-E341A32E369F}"/>
              </a:ext>
            </a:extLst>
          </p:cNvPr>
          <p:cNvSpPr>
            <a:spLocks noGrp="1"/>
          </p:cNvSpPr>
          <p:nvPr>
            <p:ph type="sldNum" sz="quarter" idx="12"/>
          </p:nvPr>
        </p:nvSpPr>
        <p:spPr/>
        <p:txBody>
          <a:bodyPr/>
          <a:lstStyle/>
          <a:p>
            <a:fld id="{0A8ED8D0-DE8D-47F4-BD08-2111200B7D95}" type="slidenum">
              <a:rPr lang="en-US" smtClean="0"/>
              <a:t>‹#›</a:t>
            </a:fld>
            <a:endParaRPr lang="en-US"/>
          </a:p>
        </p:txBody>
      </p:sp>
    </p:spTree>
    <p:extLst>
      <p:ext uri="{BB962C8B-B14F-4D97-AF65-F5344CB8AC3E}">
        <p14:creationId xmlns:p14="http://schemas.microsoft.com/office/powerpoint/2010/main" val="3742185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58535A-5A34-EDBD-39BE-7D4B511E6C21}"/>
              </a:ext>
            </a:extLst>
          </p:cNvPr>
          <p:cNvSpPr>
            <a:spLocks noGrp="1"/>
          </p:cNvSpPr>
          <p:nvPr>
            <p:ph type="dt" sz="half" idx="10"/>
          </p:nvPr>
        </p:nvSpPr>
        <p:spPr/>
        <p:txBody>
          <a:bodyPr/>
          <a:lstStyle/>
          <a:p>
            <a:fld id="{2450B0CF-60EA-4881-8087-C28E247F8EF5}" type="datetimeFigureOut">
              <a:rPr lang="en-US" smtClean="0"/>
              <a:t>6/5/2024</a:t>
            </a:fld>
            <a:endParaRPr lang="en-US"/>
          </a:p>
        </p:txBody>
      </p:sp>
      <p:sp>
        <p:nvSpPr>
          <p:cNvPr id="3" name="Footer Placeholder 2">
            <a:extLst>
              <a:ext uri="{FF2B5EF4-FFF2-40B4-BE49-F238E27FC236}">
                <a16:creationId xmlns:a16="http://schemas.microsoft.com/office/drawing/2014/main" id="{9851856A-D554-D90F-5AA9-57932B6453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2E5BAD7-F371-937C-6A9F-9A64EB8227DF}"/>
              </a:ext>
            </a:extLst>
          </p:cNvPr>
          <p:cNvSpPr>
            <a:spLocks noGrp="1"/>
          </p:cNvSpPr>
          <p:nvPr>
            <p:ph type="sldNum" sz="quarter" idx="12"/>
          </p:nvPr>
        </p:nvSpPr>
        <p:spPr/>
        <p:txBody>
          <a:bodyPr/>
          <a:lstStyle/>
          <a:p>
            <a:fld id="{0A8ED8D0-DE8D-47F4-BD08-2111200B7D95}" type="slidenum">
              <a:rPr lang="en-US" smtClean="0"/>
              <a:t>‹#›</a:t>
            </a:fld>
            <a:endParaRPr lang="en-US"/>
          </a:p>
        </p:txBody>
      </p:sp>
    </p:spTree>
    <p:extLst>
      <p:ext uri="{BB962C8B-B14F-4D97-AF65-F5344CB8AC3E}">
        <p14:creationId xmlns:p14="http://schemas.microsoft.com/office/powerpoint/2010/main" val="3000874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4795A-FD42-3067-46D2-4176260FBF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000681-3E48-08BE-6F6E-B4F2344A7E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685CEB-801A-13D2-4E12-92D98807B8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4A5C09-20E2-7854-BDE5-3210EF4722E3}"/>
              </a:ext>
            </a:extLst>
          </p:cNvPr>
          <p:cNvSpPr>
            <a:spLocks noGrp="1"/>
          </p:cNvSpPr>
          <p:nvPr>
            <p:ph type="dt" sz="half" idx="10"/>
          </p:nvPr>
        </p:nvSpPr>
        <p:spPr/>
        <p:txBody>
          <a:bodyPr/>
          <a:lstStyle/>
          <a:p>
            <a:fld id="{2450B0CF-60EA-4881-8087-C28E247F8EF5}" type="datetimeFigureOut">
              <a:rPr lang="en-US" smtClean="0"/>
              <a:t>6/5/2024</a:t>
            </a:fld>
            <a:endParaRPr lang="en-US"/>
          </a:p>
        </p:txBody>
      </p:sp>
      <p:sp>
        <p:nvSpPr>
          <p:cNvPr id="6" name="Footer Placeholder 5">
            <a:extLst>
              <a:ext uri="{FF2B5EF4-FFF2-40B4-BE49-F238E27FC236}">
                <a16:creationId xmlns:a16="http://schemas.microsoft.com/office/drawing/2014/main" id="{13988DB9-0FFC-08D4-69FE-4A50BB8EBE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3F8E85-EF92-10A6-CF3E-B32721401B19}"/>
              </a:ext>
            </a:extLst>
          </p:cNvPr>
          <p:cNvSpPr>
            <a:spLocks noGrp="1"/>
          </p:cNvSpPr>
          <p:nvPr>
            <p:ph type="sldNum" sz="quarter" idx="12"/>
          </p:nvPr>
        </p:nvSpPr>
        <p:spPr/>
        <p:txBody>
          <a:bodyPr/>
          <a:lstStyle/>
          <a:p>
            <a:fld id="{0A8ED8D0-DE8D-47F4-BD08-2111200B7D95}" type="slidenum">
              <a:rPr lang="en-US" smtClean="0"/>
              <a:t>‹#›</a:t>
            </a:fld>
            <a:endParaRPr lang="en-US"/>
          </a:p>
        </p:txBody>
      </p:sp>
    </p:spTree>
    <p:extLst>
      <p:ext uri="{BB962C8B-B14F-4D97-AF65-F5344CB8AC3E}">
        <p14:creationId xmlns:p14="http://schemas.microsoft.com/office/powerpoint/2010/main" val="3169671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F2098-DE23-5010-D7C9-2F38E5E433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C5A028-6659-D7E6-59A4-215FD0F531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46B17BC-E385-59A6-CA2B-DA4F5F2F4D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359F06-B79F-642E-DCCE-D19555439D7E}"/>
              </a:ext>
            </a:extLst>
          </p:cNvPr>
          <p:cNvSpPr>
            <a:spLocks noGrp="1"/>
          </p:cNvSpPr>
          <p:nvPr>
            <p:ph type="dt" sz="half" idx="10"/>
          </p:nvPr>
        </p:nvSpPr>
        <p:spPr/>
        <p:txBody>
          <a:bodyPr/>
          <a:lstStyle/>
          <a:p>
            <a:fld id="{2450B0CF-60EA-4881-8087-C28E247F8EF5}" type="datetimeFigureOut">
              <a:rPr lang="en-US" smtClean="0"/>
              <a:t>6/5/2024</a:t>
            </a:fld>
            <a:endParaRPr lang="en-US"/>
          </a:p>
        </p:txBody>
      </p:sp>
      <p:sp>
        <p:nvSpPr>
          <p:cNvPr id="6" name="Footer Placeholder 5">
            <a:extLst>
              <a:ext uri="{FF2B5EF4-FFF2-40B4-BE49-F238E27FC236}">
                <a16:creationId xmlns:a16="http://schemas.microsoft.com/office/drawing/2014/main" id="{454D98A6-E2A2-4CB4-E30D-DFD15E2239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A0E7EA-877E-1FAC-7E55-020968127B63}"/>
              </a:ext>
            </a:extLst>
          </p:cNvPr>
          <p:cNvSpPr>
            <a:spLocks noGrp="1"/>
          </p:cNvSpPr>
          <p:nvPr>
            <p:ph type="sldNum" sz="quarter" idx="12"/>
          </p:nvPr>
        </p:nvSpPr>
        <p:spPr/>
        <p:txBody>
          <a:bodyPr/>
          <a:lstStyle/>
          <a:p>
            <a:fld id="{0A8ED8D0-DE8D-47F4-BD08-2111200B7D95}" type="slidenum">
              <a:rPr lang="en-US" smtClean="0"/>
              <a:t>‹#›</a:t>
            </a:fld>
            <a:endParaRPr lang="en-US"/>
          </a:p>
        </p:txBody>
      </p:sp>
    </p:spTree>
    <p:extLst>
      <p:ext uri="{BB962C8B-B14F-4D97-AF65-F5344CB8AC3E}">
        <p14:creationId xmlns:p14="http://schemas.microsoft.com/office/powerpoint/2010/main" val="416205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D62B9C-9280-1764-6406-8C3FC52D6D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40432C6-2E6F-854E-8013-BB01710F25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33C4A8-8143-9C71-EE85-0B797D1F5B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450B0CF-60EA-4881-8087-C28E247F8EF5}" type="datetimeFigureOut">
              <a:rPr lang="en-US" smtClean="0"/>
              <a:t>6/5/2024</a:t>
            </a:fld>
            <a:endParaRPr lang="en-US"/>
          </a:p>
        </p:txBody>
      </p:sp>
      <p:sp>
        <p:nvSpPr>
          <p:cNvPr id="5" name="Footer Placeholder 4">
            <a:extLst>
              <a:ext uri="{FF2B5EF4-FFF2-40B4-BE49-F238E27FC236}">
                <a16:creationId xmlns:a16="http://schemas.microsoft.com/office/drawing/2014/main" id="{F35662AC-4F69-A45F-1FA6-F705F0EE70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75A3C23-D241-3620-4D84-9898225DE2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A8ED8D0-DE8D-47F4-BD08-2111200B7D95}" type="slidenum">
              <a:rPr lang="en-US" smtClean="0"/>
              <a:t>‹#›</a:t>
            </a:fld>
            <a:endParaRPr lang="en-US"/>
          </a:p>
        </p:txBody>
      </p:sp>
    </p:spTree>
    <p:extLst>
      <p:ext uri="{BB962C8B-B14F-4D97-AF65-F5344CB8AC3E}">
        <p14:creationId xmlns:p14="http://schemas.microsoft.com/office/powerpoint/2010/main" val="2980462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customXml" Target="../ink/ink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customXml" Target="../ink/ink6.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customXml" Target="../ink/ink7.xml"/><Relationship Id="rId7" Type="http://schemas.openxmlformats.org/officeDocument/2006/relationships/customXml" Target="../ink/ink9.xml"/><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customXml" Target="../ink/ink8.xml"/><Relationship Id="rId10" Type="http://schemas.openxmlformats.org/officeDocument/2006/relationships/image" Target="../media/image14.png"/><Relationship Id="rId4" Type="http://schemas.openxmlformats.org/officeDocument/2006/relationships/image" Target="../media/image11.png"/><Relationship Id="rId9" Type="http://schemas.openxmlformats.org/officeDocument/2006/relationships/customXml" Target="../ink/ink10.xml"/></Relationships>
</file>

<file path=ppt/slides/_rels/slide7.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customXml" Target="../ink/ink11.xml"/><Relationship Id="rId7" Type="http://schemas.openxmlformats.org/officeDocument/2006/relationships/customXml" Target="../ink/ink13.xml"/><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customXml" Target="../ink/ink12.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customXml" Target="../ink/ink14.xml"/><Relationship Id="rId2" Type="http://schemas.openxmlformats.org/officeDocument/2006/relationships/image" Target="../media/image18.png"/><Relationship Id="rId1" Type="http://schemas.openxmlformats.org/officeDocument/2006/relationships/slideLayout" Target="../slideLayouts/slideLayout7.xml"/><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05ADA89-27AD-458B-D217-DBEF24D4363C}"/>
              </a:ext>
            </a:extLst>
          </p:cNvPr>
          <p:cNvSpPr>
            <a:spLocks noGrp="1"/>
          </p:cNvSpPr>
          <p:nvPr>
            <p:ph type="ctrTitle"/>
          </p:nvPr>
        </p:nvSpPr>
        <p:spPr/>
        <p:txBody>
          <a:bodyPr>
            <a:normAutofit fontScale="90000"/>
          </a:bodyPr>
          <a:lstStyle/>
          <a:p>
            <a:r>
              <a:rPr lang="en-US" b="1" dirty="0">
                <a:solidFill>
                  <a:schemeClr val="accent6">
                    <a:lumMod val="75000"/>
                  </a:schemeClr>
                </a:solidFill>
              </a:rPr>
              <a:t>TULANE UNIVERSITY</a:t>
            </a:r>
            <a:br>
              <a:rPr lang="en-US" b="1" dirty="0">
                <a:solidFill>
                  <a:schemeClr val="accent6">
                    <a:lumMod val="75000"/>
                  </a:schemeClr>
                </a:solidFill>
              </a:rPr>
            </a:br>
            <a:r>
              <a:rPr lang="en-US" b="1" dirty="0">
                <a:solidFill>
                  <a:schemeClr val="accent6">
                    <a:lumMod val="75000"/>
                  </a:schemeClr>
                </a:solidFill>
              </a:rPr>
              <a:t>CONCUR INVOICE</a:t>
            </a:r>
            <a:br>
              <a:rPr lang="en-US" b="1" dirty="0">
                <a:solidFill>
                  <a:schemeClr val="accent6">
                    <a:lumMod val="75000"/>
                  </a:schemeClr>
                </a:solidFill>
              </a:rPr>
            </a:br>
            <a:endParaRPr lang="en-US" b="1" dirty="0">
              <a:solidFill>
                <a:schemeClr val="accent6">
                  <a:lumMod val="75000"/>
                </a:schemeClr>
              </a:solidFill>
            </a:endParaRPr>
          </a:p>
        </p:txBody>
      </p:sp>
      <p:sp>
        <p:nvSpPr>
          <p:cNvPr id="5" name="Subtitle 4">
            <a:extLst>
              <a:ext uri="{FF2B5EF4-FFF2-40B4-BE49-F238E27FC236}">
                <a16:creationId xmlns:a16="http://schemas.microsoft.com/office/drawing/2014/main" id="{C15FD996-6406-E689-E892-E84E2DC29857}"/>
              </a:ext>
            </a:extLst>
          </p:cNvPr>
          <p:cNvSpPr>
            <a:spLocks noGrp="1"/>
          </p:cNvSpPr>
          <p:nvPr>
            <p:ph type="subTitle" idx="1"/>
          </p:nvPr>
        </p:nvSpPr>
        <p:spPr>
          <a:xfrm>
            <a:off x="186431" y="3602038"/>
            <a:ext cx="11496583" cy="1655762"/>
          </a:xfrm>
        </p:spPr>
        <p:txBody>
          <a:bodyPr>
            <a:normAutofit/>
          </a:bodyPr>
          <a:lstStyle/>
          <a:p>
            <a:r>
              <a:rPr lang="en-US" sz="4000" dirty="0">
                <a:solidFill>
                  <a:schemeClr val="accent6">
                    <a:lumMod val="75000"/>
                  </a:schemeClr>
                </a:solidFill>
              </a:rPr>
              <a:t>NEW SUPPLIER/VENDOR CREATE</a:t>
            </a:r>
          </a:p>
          <a:p>
            <a:r>
              <a:rPr lang="en-US" sz="4000">
                <a:solidFill>
                  <a:schemeClr val="accent6">
                    <a:lumMod val="75000"/>
                  </a:schemeClr>
                </a:solidFill>
              </a:rPr>
              <a:t>Revised 6/5/24</a:t>
            </a:r>
            <a:endParaRPr lang="en-US" sz="4000" dirty="0">
              <a:solidFill>
                <a:schemeClr val="accent6">
                  <a:lumMod val="75000"/>
                </a:schemeClr>
              </a:solidFill>
            </a:endParaRPr>
          </a:p>
        </p:txBody>
      </p:sp>
    </p:spTree>
    <p:extLst>
      <p:ext uri="{BB962C8B-B14F-4D97-AF65-F5344CB8AC3E}">
        <p14:creationId xmlns:p14="http://schemas.microsoft.com/office/powerpoint/2010/main" val="2555813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1A0884D-630C-9F36-007A-6691367FFA39}"/>
              </a:ext>
            </a:extLst>
          </p:cNvPr>
          <p:cNvPicPr>
            <a:picLocks noChangeAspect="1"/>
          </p:cNvPicPr>
          <p:nvPr/>
        </p:nvPicPr>
        <p:blipFill>
          <a:blip r:embed="rId2"/>
          <a:stretch>
            <a:fillRect/>
          </a:stretch>
        </p:blipFill>
        <p:spPr>
          <a:xfrm>
            <a:off x="0" y="127000"/>
            <a:ext cx="12192000" cy="6604000"/>
          </a:xfrm>
          <a:prstGeom prst="rect">
            <a:avLst/>
          </a:prstGeom>
        </p:spPr>
      </p:pic>
      <p:sp>
        <p:nvSpPr>
          <p:cNvPr id="5" name="Arrow: Left 4">
            <a:extLst>
              <a:ext uri="{FF2B5EF4-FFF2-40B4-BE49-F238E27FC236}">
                <a16:creationId xmlns:a16="http://schemas.microsoft.com/office/drawing/2014/main" id="{4AD5C9EF-75F0-F620-8364-30273DB15883}"/>
              </a:ext>
            </a:extLst>
          </p:cNvPr>
          <p:cNvSpPr/>
          <p:nvPr/>
        </p:nvSpPr>
        <p:spPr>
          <a:xfrm>
            <a:off x="2104007" y="926848"/>
            <a:ext cx="978408" cy="257452"/>
          </a:xfrm>
          <a:prstGeom prst="lef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9B06CB3-89E3-7AE0-0A04-41B50F76DFA6}"/>
              </a:ext>
            </a:extLst>
          </p:cNvPr>
          <p:cNvSpPr txBox="1"/>
          <p:nvPr/>
        </p:nvSpPr>
        <p:spPr>
          <a:xfrm>
            <a:off x="3031206" y="926848"/>
            <a:ext cx="7133726" cy="369332"/>
          </a:xfrm>
          <a:prstGeom prst="rect">
            <a:avLst/>
          </a:prstGeom>
          <a:noFill/>
        </p:spPr>
        <p:txBody>
          <a:bodyPr wrap="square" rtlCol="0">
            <a:spAutoFit/>
          </a:bodyPr>
          <a:lstStyle/>
          <a:p>
            <a:r>
              <a:rPr lang="en-US" b="1" dirty="0">
                <a:solidFill>
                  <a:srgbClr val="FF0000"/>
                </a:solidFill>
              </a:rPr>
              <a:t>Click the home arrow and select Invoice from the drop-down list</a:t>
            </a:r>
          </a:p>
        </p:txBody>
      </p:sp>
      <p:cxnSp>
        <p:nvCxnSpPr>
          <p:cNvPr id="6" name="Straight Arrow Connector 5">
            <a:extLst>
              <a:ext uri="{FF2B5EF4-FFF2-40B4-BE49-F238E27FC236}">
                <a16:creationId xmlns:a16="http://schemas.microsoft.com/office/drawing/2014/main" id="{01FF65DD-81FA-F72B-833B-86EDA1D7BD9A}"/>
              </a:ext>
            </a:extLst>
          </p:cNvPr>
          <p:cNvCxnSpPr>
            <a:cxnSpLocks/>
          </p:cNvCxnSpPr>
          <p:nvPr/>
        </p:nvCxnSpPr>
        <p:spPr>
          <a:xfrm flipV="1">
            <a:off x="1510684" y="1184300"/>
            <a:ext cx="0" cy="1141650"/>
          </a:xfrm>
          <a:prstGeom prst="straightConnector1">
            <a:avLst/>
          </a:prstGeom>
          <a:ln>
            <a:headEnd type="triangle"/>
            <a:tailEnd type="triangle"/>
          </a:ln>
        </p:spPr>
        <p:style>
          <a:lnRef idx="2">
            <a:schemeClr val="accent2"/>
          </a:lnRef>
          <a:fillRef idx="0">
            <a:schemeClr val="accent2"/>
          </a:fillRef>
          <a:effectRef idx="1">
            <a:schemeClr val="accent2"/>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8" name="Ink 7">
                <a:extLst>
                  <a:ext uri="{FF2B5EF4-FFF2-40B4-BE49-F238E27FC236}">
                    <a16:creationId xmlns:a16="http://schemas.microsoft.com/office/drawing/2014/main" id="{518C91BE-5A6E-848E-8C79-F63E50184B73}"/>
                  </a:ext>
                </a:extLst>
              </p14:cNvPr>
              <p14:cNvContentPartPr/>
              <p14:nvPr/>
            </p14:nvContentPartPr>
            <p14:xfrm>
              <a:off x="1295654" y="1054720"/>
              <a:ext cx="532080" cy="46800"/>
            </p14:xfrm>
          </p:contentPart>
        </mc:Choice>
        <mc:Fallback xmlns="">
          <p:pic>
            <p:nvPicPr>
              <p:cNvPr id="8" name="Ink 7">
                <a:extLst>
                  <a:ext uri="{FF2B5EF4-FFF2-40B4-BE49-F238E27FC236}">
                    <a16:creationId xmlns:a16="http://schemas.microsoft.com/office/drawing/2014/main" id="{518C91BE-5A6E-848E-8C79-F63E50184B73}"/>
                  </a:ext>
                </a:extLst>
              </p:cNvPr>
              <p:cNvPicPr/>
              <p:nvPr/>
            </p:nvPicPr>
            <p:blipFill>
              <a:blip r:embed="rId4"/>
              <a:stretch>
                <a:fillRect/>
              </a:stretch>
            </p:blipFill>
            <p:spPr>
              <a:xfrm>
                <a:off x="1242014" y="947080"/>
                <a:ext cx="639720" cy="2624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9" name="Ink 8">
                <a:extLst>
                  <a:ext uri="{FF2B5EF4-FFF2-40B4-BE49-F238E27FC236}">
                    <a16:creationId xmlns:a16="http://schemas.microsoft.com/office/drawing/2014/main" id="{D5C744E4-1F2C-C862-1EF2-D02F8C523999}"/>
                  </a:ext>
                </a:extLst>
              </p14:cNvPr>
              <p14:cNvContentPartPr/>
              <p14:nvPr/>
            </p14:nvContentPartPr>
            <p14:xfrm>
              <a:off x="1242734" y="2378800"/>
              <a:ext cx="496440" cy="18360"/>
            </p14:xfrm>
          </p:contentPart>
        </mc:Choice>
        <mc:Fallback xmlns="">
          <p:pic>
            <p:nvPicPr>
              <p:cNvPr id="9" name="Ink 8">
                <a:extLst>
                  <a:ext uri="{FF2B5EF4-FFF2-40B4-BE49-F238E27FC236}">
                    <a16:creationId xmlns:a16="http://schemas.microsoft.com/office/drawing/2014/main" id="{D5C744E4-1F2C-C862-1EF2-D02F8C523999}"/>
                  </a:ext>
                </a:extLst>
              </p:cNvPr>
              <p:cNvPicPr/>
              <p:nvPr/>
            </p:nvPicPr>
            <p:blipFill>
              <a:blip r:embed="rId6"/>
              <a:stretch>
                <a:fillRect/>
              </a:stretch>
            </p:blipFill>
            <p:spPr>
              <a:xfrm>
                <a:off x="1188734" y="2271160"/>
                <a:ext cx="604080" cy="234000"/>
              </a:xfrm>
              <a:prstGeom prst="rect">
                <a:avLst/>
              </a:prstGeom>
            </p:spPr>
          </p:pic>
        </mc:Fallback>
      </mc:AlternateContent>
    </p:spTree>
    <p:extLst>
      <p:ext uri="{BB962C8B-B14F-4D97-AF65-F5344CB8AC3E}">
        <p14:creationId xmlns:p14="http://schemas.microsoft.com/office/powerpoint/2010/main" val="2336080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00819C8-E59A-6C53-47E9-7ACB21BFB1EC}"/>
              </a:ext>
            </a:extLst>
          </p:cNvPr>
          <p:cNvPicPr>
            <a:picLocks noChangeAspect="1"/>
          </p:cNvPicPr>
          <p:nvPr/>
        </p:nvPicPr>
        <p:blipFill>
          <a:blip r:embed="rId2"/>
          <a:stretch>
            <a:fillRect/>
          </a:stretch>
        </p:blipFill>
        <p:spPr>
          <a:xfrm>
            <a:off x="0" y="127000"/>
            <a:ext cx="12192000" cy="6604000"/>
          </a:xfrm>
          <a:prstGeom prst="rect">
            <a:avLst/>
          </a:prstGeom>
        </p:spPr>
      </p:pic>
      <p:sp>
        <p:nvSpPr>
          <p:cNvPr id="4" name="TextBox 3">
            <a:extLst>
              <a:ext uri="{FF2B5EF4-FFF2-40B4-BE49-F238E27FC236}">
                <a16:creationId xmlns:a16="http://schemas.microsoft.com/office/drawing/2014/main" id="{3E2B9ED2-41E6-E9C4-CC59-9A3436355834}"/>
              </a:ext>
            </a:extLst>
          </p:cNvPr>
          <p:cNvSpPr txBox="1"/>
          <p:nvPr/>
        </p:nvSpPr>
        <p:spPr>
          <a:xfrm>
            <a:off x="4129981" y="1240145"/>
            <a:ext cx="3426781" cy="369332"/>
          </a:xfrm>
          <a:prstGeom prst="rect">
            <a:avLst/>
          </a:prstGeom>
          <a:noFill/>
        </p:spPr>
        <p:txBody>
          <a:bodyPr wrap="square" rtlCol="0">
            <a:spAutoFit/>
          </a:bodyPr>
          <a:lstStyle/>
          <a:p>
            <a:r>
              <a:rPr lang="en-US" b="1" dirty="0">
                <a:solidFill>
                  <a:srgbClr val="FF0000"/>
                </a:solidFill>
              </a:rPr>
              <a:t>Click Create New Invoice Link</a:t>
            </a:r>
          </a:p>
        </p:txBody>
      </p:sp>
      <p:sp>
        <p:nvSpPr>
          <p:cNvPr id="5" name="Arrow: Left 4">
            <a:extLst>
              <a:ext uri="{FF2B5EF4-FFF2-40B4-BE49-F238E27FC236}">
                <a16:creationId xmlns:a16="http://schemas.microsoft.com/office/drawing/2014/main" id="{ECE4AFD2-94F1-18B2-FDCD-18F19810CF5B}"/>
              </a:ext>
            </a:extLst>
          </p:cNvPr>
          <p:cNvSpPr/>
          <p:nvPr/>
        </p:nvSpPr>
        <p:spPr>
          <a:xfrm>
            <a:off x="2432482" y="1124845"/>
            <a:ext cx="1606858" cy="484632"/>
          </a:xfrm>
          <a:prstGeom prst="lef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3">
            <p14:nvContentPartPr>
              <p14:cNvPr id="7" name="Ink 6">
                <a:extLst>
                  <a:ext uri="{FF2B5EF4-FFF2-40B4-BE49-F238E27FC236}">
                    <a16:creationId xmlns:a16="http://schemas.microsoft.com/office/drawing/2014/main" id="{DAF88D84-2D31-1C2E-F790-03540B782275}"/>
                  </a:ext>
                </a:extLst>
              </p14:cNvPr>
              <p14:cNvContentPartPr/>
              <p14:nvPr/>
            </p14:nvContentPartPr>
            <p14:xfrm>
              <a:off x="1340294" y="1427680"/>
              <a:ext cx="904680" cy="30240"/>
            </p14:xfrm>
          </p:contentPart>
        </mc:Choice>
        <mc:Fallback xmlns="">
          <p:pic>
            <p:nvPicPr>
              <p:cNvPr id="7" name="Ink 6">
                <a:extLst>
                  <a:ext uri="{FF2B5EF4-FFF2-40B4-BE49-F238E27FC236}">
                    <a16:creationId xmlns:a16="http://schemas.microsoft.com/office/drawing/2014/main" id="{DAF88D84-2D31-1C2E-F790-03540B782275}"/>
                  </a:ext>
                </a:extLst>
              </p:cNvPr>
              <p:cNvPicPr/>
              <p:nvPr/>
            </p:nvPicPr>
            <p:blipFill>
              <a:blip r:embed="rId4"/>
              <a:stretch>
                <a:fillRect/>
              </a:stretch>
            </p:blipFill>
            <p:spPr>
              <a:xfrm>
                <a:off x="1286294" y="1319680"/>
                <a:ext cx="1012320" cy="245880"/>
              </a:xfrm>
              <a:prstGeom prst="rect">
                <a:avLst/>
              </a:prstGeom>
            </p:spPr>
          </p:pic>
        </mc:Fallback>
      </mc:AlternateContent>
    </p:spTree>
    <p:extLst>
      <p:ext uri="{BB962C8B-B14F-4D97-AF65-F5344CB8AC3E}">
        <p14:creationId xmlns:p14="http://schemas.microsoft.com/office/powerpoint/2010/main" val="1218415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8303DEB-F870-2566-7D1A-6C70EFF2DFEF}"/>
              </a:ext>
            </a:extLst>
          </p:cNvPr>
          <p:cNvPicPr>
            <a:picLocks noChangeAspect="1"/>
          </p:cNvPicPr>
          <p:nvPr/>
        </p:nvPicPr>
        <p:blipFill>
          <a:blip r:embed="rId2"/>
          <a:stretch>
            <a:fillRect/>
          </a:stretch>
        </p:blipFill>
        <p:spPr>
          <a:xfrm>
            <a:off x="257452" y="390617"/>
            <a:ext cx="11705320" cy="6340382"/>
          </a:xfrm>
          <a:prstGeom prst="rect">
            <a:avLst/>
          </a:prstGeom>
        </p:spPr>
      </p:pic>
      <p:sp>
        <p:nvSpPr>
          <p:cNvPr id="4" name="TextBox 3">
            <a:extLst>
              <a:ext uri="{FF2B5EF4-FFF2-40B4-BE49-F238E27FC236}">
                <a16:creationId xmlns:a16="http://schemas.microsoft.com/office/drawing/2014/main" id="{24A19AFF-446E-0456-FF82-555C1CD6E71F}"/>
              </a:ext>
            </a:extLst>
          </p:cNvPr>
          <p:cNvSpPr txBox="1"/>
          <p:nvPr/>
        </p:nvSpPr>
        <p:spPr>
          <a:xfrm>
            <a:off x="3907335" y="3028650"/>
            <a:ext cx="3779496" cy="369332"/>
          </a:xfrm>
          <a:prstGeom prst="rect">
            <a:avLst/>
          </a:prstGeom>
          <a:noFill/>
        </p:spPr>
        <p:txBody>
          <a:bodyPr wrap="none" rtlCol="0">
            <a:spAutoFit/>
          </a:bodyPr>
          <a:lstStyle/>
          <a:p>
            <a:r>
              <a:rPr lang="en-US" b="1" dirty="0">
                <a:solidFill>
                  <a:srgbClr val="FF0000"/>
                </a:solidFill>
              </a:rPr>
              <a:t>Click the Request New Vendor link</a:t>
            </a:r>
          </a:p>
        </p:txBody>
      </p:sp>
      <p:sp>
        <p:nvSpPr>
          <p:cNvPr id="5" name="Arrow: Left 4">
            <a:extLst>
              <a:ext uri="{FF2B5EF4-FFF2-40B4-BE49-F238E27FC236}">
                <a16:creationId xmlns:a16="http://schemas.microsoft.com/office/drawing/2014/main" id="{5090A40F-FA34-F232-FEF9-152E94B70D5C}"/>
              </a:ext>
            </a:extLst>
          </p:cNvPr>
          <p:cNvSpPr/>
          <p:nvPr/>
        </p:nvSpPr>
        <p:spPr>
          <a:xfrm>
            <a:off x="2432481" y="2934124"/>
            <a:ext cx="1474853" cy="484632"/>
          </a:xfrm>
          <a:prstGeom prst="lef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29856626-23FD-FA17-4C50-63EB1548BB76}"/>
                  </a:ext>
                </a:extLst>
              </p14:cNvPr>
              <p14:cNvContentPartPr/>
              <p14:nvPr/>
            </p14:nvContentPartPr>
            <p14:xfrm>
              <a:off x="1343174" y="3221560"/>
              <a:ext cx="848880" cy="101160"/>
            </p14:xfrm>
          </p:contentPart>
        </mc:Choice>
        <mc:Fallback xmlns="">
          <p:pic>
            <p:nvPicPr>
              <p:cNvPr id="6" name="Ink 5">
                <a:extLst>
                  <a:ext uri="{FF2B5EF4-FFF2-40B4-BE49-F238E27FC236}">
                    <a16:creationId xmlns:a16="http://schemas.microsoft.com/office/drawing/2014/main" id="{29856626-23FD-FA17-4C50-63EB1548BB76}"/>
                  </a:ext>
                </a:extLst>
              </p:cNvPr>
              <p:cNvPicPr/>
              <p:nvPr/>
            </p:nvPicPr>
            <p:blipFill>
              <a:blip r:embed="rId4"/>
              <a:stretch>
                <a:fillRect/>
              </a:stretch>
            </p:blipFill>
            <p:spPr>
              <a:xfrm>
                <a:off x="1289174" y="3113560"/>
                <a:ext cx="956520" cy="316800"/>
              </a:xfrm>
              <a:prstGeom prst="rect">
                <a:avLst/>
              </a:prstGeom>
            </p:spPr>
          </p:pic>
        </mc:Fallback>
      </mc:AlternateContent>
    </p:spTree>
    <p:extLst>
      <p:ext uri="{BB962C8B-B14F-4D97-AF65-F5344CB8AC3E}">
        <p14:creationId xmlns:p14="http://schemas.microsoft.com/office/powerpoint/2010/main" val="1089811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1F8A884-3C2A-3FE3-77C9-AA490ADDB97A}"/>
              </a:ext>
            </a:extLst>
          </p:cNvPr>
          <p:cNvPicPr>
            <a:picLocks noChangeAspect="1"/>
          </p:cNvPicPr>
          <p:nvPr/>
        </p:nvPicPr>
        <p:blipFill>
          <a:blip r:embed="rId2"/>
          <a:stretch>
            <a:fillRect/>
          </a:stretch>
        </p:blipFill>
        <p:spPr>
          <a:xfrm>
            <a:off x="278620" y="494416"/>
            <a:ext cx="11913380" cy="6526814"/>
          </a:xfrm>
          <a:prstGeom prst="rect">
            <a:avLst/>
          </a:prstGeom>
        </p:spPr>
      </p:pic>
      <p:sp>
        <p:nvSpPr>
          <p:cNvPr id="4" name="TextBox 3">
            <a:extLst>
              <a:ext uri="{FF2B5EF4-FFF2-40B4-BE49-F238E27FC236}">
                <a16:creationId xmlns:a16="http://schemas.microsoft.com/office/drawing/2014/main" id="{3CA4D35F-628A-90F5-D576-8937364BAD83}"/>
              </a:ext>
            </a:extLst>
          </p:cNvPr>
          <p:cNvSpPr txBox="1"/>
          <p:nvPr/>
        </p:nvSpPr>
        <p:spPr>
          <a:xfrm>
            <a:off x="3994951" y="2555058"/>
            <a:ext cx="375424" cy="369332"/>
          </a:xfrm>
          <a:prstGeom prst="rect">
            <a:avLst/>
          </a:prstGeom>
          <a:noFill/>
        </p:spPr>
        <p:txBody>
          <a:bodyPr wrap="none" rtlCol="0">
            <a:spAutoFit/>
          </a:bodyPr>
          <a:lstStyle/>
          <a:p>
            <a:r>
              <a:rPr lang="en-US" b="1" dirty="0">
                <a:solidFill>
                  <a:srgbClr val="FF0000"/>
                </a:solidFill>
              </a:rPr>
              <a:t>1)</a:t>
            </a:r>
          </a:p>
        </p:txBody>
      </p:sp>
      <p:sp>
        <p:nvSpPr>
          <p:cNvPr id="5" name="TextBox 4">
            <a:extLst>
              <a:ext uri="{FF2B5EF4-FFF2-40B4-BE49-F238E27FC236}">
                <a16:creationId xmlns:a16="http://schemas.microsoft.com/office/drawing/2014/main" id="{4DAB4AAE-E18B-E67B-AA3E-1DF02770907D}"/>
              </a:ext>
            </a:extLst>
          </p:cNvPr>
          <p:cNvSpPr txBox="1"/>
          <p:nvPr/>
        </p:nvSpPr>
        <p:spPr>
          <a:xfrm>
            <a:off x="5472456" y="2563936"/>
            <a:ext cx="375424" cy="369332"/>
          </a:xfrm>
          <a:prstGeom prst="rect">
            <a:avLst/>
          </a:prstGeom>
          <a:noFill/>
        </p:spPr>
        <p:txBody>
          <a:bodyPr wrap="none" rtlCol="0">
            <a:spAutoFit/>
          </a:bodyPr>
          <a:lstStyle/>
          <a:p>
            <a:r>
              <a:rPr lang="en-US" b="1" dirty="0">
                <a:solidFill>
                  <a:srgbClr val="FF0000"/>
                </a:solidFill>
              </a:rPr>
              <a:t>2)</a:t>
            </a:r>
          </a:p>
        </p:txBody>
      </p:sp>
      <p:sp>
        <p:nvSpPr>
          <p:cNvPr id="6" name="TextBox 5">
            <a:extLst>
              <a:ext uri="{FF2B5EF4-FFF2-40B4-BE49-F238E27FC236}">
                <a16:creationId xmlns:a16="http://schemas.microsoft.com/office/drawing/2014/main" id="{B828B74D-D3FE-3326-49DF-1FD614030A38}"/>
              </a:ext>
            </a:extLst>
          </p:cNvPr>
          <p:cNvSpPr txBox="1"/>
          <p:nvPr/>
        </p:nvSpPr>
        <p:spPr>
          <a:xfrm>
            <a:off x="6915090" y="2563936"/>
            <a:ext cx="375424" cy="369332"/>
          </a:xfrm>
          <a:prstGeom prst="rect">
            <a:avLst/>
          </a:prstGeom>
          <a:noFill/>
        </p:spPr>
        <p:txBody>
          <a:bodyPr wrap="none" rtlCol="0">
            <a:spAutoFit/>
          </a:bodyPr>
          <a:lstStyle/>
          <a:p>
            <a:r>
              <a:rPr lang="en-US" b="1" dirty="0">
                <a:solidFill>
                  <a:srgbClr val="FF0000"/>
                </a:solidFill>
              </a:rPr>
              <a:t>3)</a:t>
            </a:r>
          </a:p>
        </p:txBody>
      </p:sp>
      <p:sp>
        <p:nvSpPr>
          <p:cNvPr id="7" name="TextBox 6">
            <a:extLst>
              <a:ext uri="{FF2B5EF4-FFF2-40B4-BE49-F238E27FC236}">
                <a16:creationId xmlns:a16="http://schemas.microsoft.com/office/drawing/2014/main" id="{B9449773-69E1-1D34-51F3-1D27A43C3290}"/>
              </a:ext>
            </a:extLst>
          </p:cNvPr>
          <p:cNvSpPr txBox="1"/>
          <p:nvPr/>
        </p:nvSpPr>
        <p:spPr>
          <a:xfrm>
            <a:off x="5463579" y="2903105"/>
            <a:ext cx="375424" cy="369332"/>
          </a:xfrm>
          <a:prstGeom prst="rect">
            <a:avLst/>
          </a:prstGeom>
          <a:noFill/>
        </p:spPr>
        <p:txBody>
          <a:bodyPr wrap="none" rtlCol="0">
            <a:spAutoFit/>
          </a:bodyPr>
          <a:lstStyle/>
          <a:p>
            <a:r>
              <a:rPr lang="en-US" b="1" dirty="0">
                <a:solidFill>
                  <a:srgbClr val="FF0000"/>
                </a:solidFill>
              </a:rPr>
              <a:t>4)</a:t>
            </a:r>
          </a:p>
        </p:txBody>
      </p:sp>
      <p:sp>
        <p:nvSpPr>
          <p:cNvPr id="8" name="TextBox 7">
            <a:extLst>
              <a:ext uri="{FF2B5EF4-FFF2-40B4-BE49-F238E27FC236}">
                <a16:creationId xmlns:a16="http://schemas.microsoft.com/office/drawing/2014/main" id="{044D7EF0-4AAE-3144-C728-76F5936DFC50}"/>
              </a:ext>
            </a:extLst>
          </p:cNvPr>
          <p:cNvSpPr txBox="1"/>
          <p:nvPr/>
        </p:nvSpPr>
        <p:spPr>
          <a:xfrm>
            <a:off x="6932207" y="2915619"/>
            <a:ext cx="375424" cy="369332"/>
          </a:xfrm>
          <a:prstGeom prst="rect">
            <a:avLst/>
          </a:prstGeom>
          <a:noFill/>
        </p:spPr>
        <p:txBody>
          <a:bodyPr wrap="none" rtlCol="0">
            <a:spAutoFit/>
          </a:bodyPr>
          <a:lstStyle/>
          <a:p>
            <a:r>
              <a:rPr lang="en-US" b="1" dirty="0">
                <a:solidFill>
                  <a:srgbClr val="FF0000"/>
                </a:solidFill>
              </a:rPr>
              <a:t>5)</a:t>
            </a:r>
          </a:p>
        </p:txBody>
      </p:sp>
      <p:sp>
        <p:nvSpPr>
          <p:cNvPr id="9" name="TextBox 8">
            <a:extLst>
              <a:ext uri="{FF2B5EF4-FFF2-40B4-BE49-F238E27FC236}">
                <a16:creationId xmlns:a16="http://schemas.microsoft.com/office/drawing/2014/main" id="{6038460A-E82F-00FF-B83D-B840DC09A816}"/>
              </a:ext>
            </a:extLst>
          </p:cNvPr>
          <p:cNvSpPr txBox="1"/>
          <p:nvPr/>
        </p:nvSpPr>
        <p:spPr>
          <a:xfrm>
            <a:off x="8328872" y="2924390"/>
            <a:ext cx="375424" cy="369332"/>
          </a:xfrm>
          <a:prstGeom prst="rect">
            <a:avLst/>
          </a:prstGeom>
          <a:noFill/>
        </p:spPr>
        <p:txBody>
          <a:bodyPr wrap="none" rtlCol="0">
            <a:spAutoFit/>
          </a:bodyPr>
          <a:lstStyle/>
          <a:p>
            <a:r>
              <a:rPr lang="en-US" b="1" dirty="0">
                <a:solidFill>
                  <a:srgbClr val="FF0000"/>
                </a:solidFill>
              </a:rPr>
              <a:t>6)</a:t>
            </a:r>
          </a:p>
        </p:txBody>
      </p:sp>
      <p:sp>
        <p:nvSpPr>
          <p:cNvPr id="10" name="TextBox 9">
            <a:extLst>
              <a:ext uri="{FF2B5EF4-FFF2-40B4-BE49-F238E27FC236}">
                <a16:creationId xmlns:a16="http://schemas.microsoft.com/office/drawing/2014/main" id="{AA1EBC2C-59F2-544E-01C1-673F6F429F7A}"/>
              </a:ext>
            </a:extLst>
          </p:cNvPr>
          <p:cNvSpPr txBox="1"/>
          <p:nvPr/>
        </p:nvSpPr>
        <p:spPr>
          <a:xfrm>
            <a:off x="3964094" y="3297358"/>
            <a:ext cx="375424" cy="369332"/>
          </a:xfrm>
          <a:prstGeom prst="rect">
            <a:avLst/>
          </a:prstGeom>
          <a:noFill/>
        </p:spPr>
        <p:txBody>
          <a:bodyPr wrap="none" rtlCol="0">
            <a:spAutoFit/>
          </a:bodyPr>
          <a:lstStyle/>
          <a:p>
            <a:r>
              <a:rPr lang="en-US" b="1" dirty="0">
                <a:solidFill>
                  <a:srgbClr val="FF0000"/>
                </a:solidFill>
              </a:rPr>
              <a:t>7)</a:t>
            </a:r>
          </a:p>
        </p:txBody>
      </p:sp>
      <p:sp>
        <p:nvSpPr>
          <p:cNvPr id="11" name="TextBox 10">
            <a:extLst>
              <a:ext uri="{FF2B5EF4-FFF2-40B4-BE49-F238E27FC236}">
                <a16:creationId xmlns:a16="http://schemas.microsoft.com/office/drawing/2014/main" id="{80708648-B770-DC51-6A2E-B1C1A6F0DCC4}"/>
              </a:ext>
            </a:extLst>
          </p:cNvPr>
          <p:cNvSpPr txBox="1"/>
          <p:nvPr/>
        </p:nvSpPr>
        <p:spPr>
          <a:xfrm>
            <a:off x="5316259" y="3261033"/>
            <a:ext cx="375424" cy="369332"/>
          </a:xfrm>
          <a:prstGeom prst="rect">
            <a:avLst/>
          </a:prstGeom>
          <a:noFill/>
        </p:spPr>
        <p:txBody>
          <a:bodyPr wrap="none" rtlCol="0">
            <a:spAutoFit/>
          </a:bodyPr>
          <a:lstStyle/>
          <a:p>
            <a:r>
              <a:rPr lang="en-US" b="1" dirty="0">
                <a:solidFill>
                  <a:srgbClr val="FF0000"/>
                </a:solidFill>
              </a:rPr>
              <a:t>8)</a:t>
            </a:r>
          </a:p>
        </p:txBody>
      </p:sp>
      <p:sp>
        <p:nvSpPr>
          <p:cNvPr id="12" name="TextBox 11">
            <a:extLst>
              <a:ext uri="{FF2B5EF4-FFF2-40B4-BE49-F238E27FC236}">
                <a16:creationId xmlns:a16="http://schemas.microsoft.com/office/drawing/2014/main" id="{8745374E-7D8B-E4FF-EB68-788AFC331ED3}"/>
              </a:ext>
            </a:extLst>
          </p:cNvPr>
          <p:cNvSpPr txBox="1"/>
          <p:nvPr/>
        </p:nvSpPr>
        <p:spPr>
          <a:xfrm>
            <a:off x="6757399" y="3279792"/>
            <a:ext cx="375424" cy="369332"/>
          </a:xfrm>
          <a:prstGeom prst="rect">
            <a:avLst/>
          </a:prstGeom>
          <a:noFill/>
        </p:spPr>
        <p:txBody>
          <a:bodyPr wrap="none" rtlCol="0">
            <a:spAutoFit/>
          </a:bodyPr>
          <a:lstStyle/>
          <a:p>
            <a:r>
              <a:rPr lang="en-US" b="1" dirty="0">
                <a:solidFill>
                  <a:srgbClr val="FF0000"/>
                </a:solidFill>
              </a:rPr>
              <a:t>9)</a:t>
            </a:r>
          </a:p>
        </p:txBody>
      </p:sp>
      <p:sp>
        <p:nvSpPr>
          <p:cNvPr id="13" name="TextBox 12">
            <a:extLst>
              <a:ext uri="{FF2B5EF4-FFF2-40B4-BE49-F238E27FC236}">
                <a16:creationId xmlns:a16="http://schemas.microsoft.com/office/drawing/2014/main" id="{BB9D1405-40E6-9A86-732C-13A538717B4B}"/>
              </a:ext>
            </a:extLst>
          </p:cNvPr>
          <p:cNvSpPr txBox="1"/>
          <p:nvPr/>
        </p:nvSpPr>
        <p:spPr>
          <a:xfrm>
            <a:off x="8053690" y="3257798"/>
            <a:ext cx="498855" cy="369332"/>
          </a:xfrm>
          <a:prstGeom prst="rect">
            <a:avLst/>
          </a:prstGeom>
          <a:noFill/>
        </p:spPr>
        <p:txBody>
          <a:bodyPr wrap="none" rtlCol="0">
            <a:spAutoFit/>
          </a:bodyPr>
          <a:lstStyle/>
          <a:p>
            <a:r>
              <a:rPr lang="en-US" b="1" dirty="0">
                <a:solidFill>
                  <a:srgbClr val="FF0000"/>
                </a:solidFill>
              </a:rPr>
              <a:t>10)</a:t>
            </a:r>
          </a:p>
        </p:txBody>
      </p:sp>
      <p:sp>
        <p:nvSpPr>
          <p:cNvPr id="14" name="TextBox 13">
            <a:extLst>
              <a:ext uri="{FF2B5EF4-FFF2-40B4-BE49-F238E27FC236}">
                <a16:creationId xmlns:a16="http://schemas.microsoft.com/office/drawing/2014/main" id="{5DFD9B4B-87E2-0F65-36C7-AB4E5C9EE224}"/>
              </a:ext>
            </a:extLst>
          </p:cNvPr>
          <p:cNvSpPr txBox="1"/>
          <p:nvPr/>
        </p:nvSpPr>
        <p:spPr>
          <a:xfrm>
            <a:off x="5231632" y="3588545"/>
            <a:ext cx="498855" cy="369332"/>
          </a:xfrm>
          <a:prstGeom prst="rect">
            <a:avLst/>
          </a:prstGeom>
          <a:noFill/>
        </p:spPr>
        <p:txBody>
          <a:bodyPr wrap="none" rtlCol="0">
            <a:spAutoFit/>
          </a:bodyPr>
          <a:lstStyle/>
          <a:p>
            <a:r>
              <a:rPr lang="en-US" b="1" dirty="0">
                <a:solidFill>
                  <a:srgbClr val="FF0000"/>
                </a:solidFill>
              </a:rPr>
              <a:t>11)</a:t>
            </a:r>
          </a:p>
        </p:txBody>
      </p:sp>
      <p:sp>
        <p:nvSpPr>
          <p:cNvPr id="15" name="TextBox 14">
            <a:extLst>
              <a:ext uri="{FF2B5EF4-FFF2-40B4-BE49-F238E27FC236}">
                <a16:creationId xmlns:a16="http://schemas.microsoft.com/office/drawing/2014/main" id="{719B5BCB-781B-5B06-E71C-8B822CCC091A}"/>
              </a:ext>
            </a:extLst>
          </p:cNvPr>
          <p:cNvSpPr txBox="1"/>
          <p:nvPr/>
        </p:nvSpPr>
        <p:spPr>
          <a:xfrm>
            <a:off x="6603947" y="3601395"/>
            <a:ext cx="498855" cy="369332"/>
          </a:xfrm>
          <a:prstGeom prst="rect">
            <a:avLst/>
          </a:prstGeom>
          <a:noFill/>
        </p:spPr>
        <p:txBody>
          <a:bodyPr wrap="none" rtlCol="0">
            <a:spAutoFit/>
          </a:bodyPr>
          <a:lstStyle/>
          <a:p>
            <a:r>
              <a:rPr lang="en-US" b="1" dirty="0">
                <a:solidFill>
                  <a:srgbClr val="FF0000"/>
                </a:solidFill>
              </a:rPr>
              <a:t>12)</a:t>
            </a:r>
          </a:p>
        </p:txBody>
      </p:sp>
      <p:sp>
        <p:nvSpPr>
          <p:cNvPr id="16" name="TextBox 15">
            <a:extLst>
              <a:ext uri="{FF2B5EF4-FFF2-40B4-BE49-F238E27FC236}">
                <a16:creationId xmlns:a16="http://schemas.microsoft.com/office/drawing/2014/main" id="{0A2455C3-83D3-BF44-835C-16E7D535CF93}"/>
              </a:ext>
            </a:extLst>
          </p:cNvPr>
          <p:cNvSpPr txBox="1"/>
          <p:nvPr/>
        </p:nvSpPr>
        <p:spPr>
          <a:xfrm>
            <a:off x="2867488" y="3988293"/>
            <a:ext cx="6676008" cy="1938992"/>
          </a:xfrm>
          <a:prstGeom prst="rect">
            <a:avLst/>
          </a:prstGeom>
          <a:noFill/>
        </p:spPr>
        <p:txBody>
          <a:bodyPr wrap="square" rtlCol="0">
            <a:spAutoFit/>
          </a:bodyPr>
          <a:lstStyle/>
          <a:p>
            <a:pPr marL="228600" indent="-228600">
              <a:buAutoNum type="arabicParenR"/>
            </a:pPr>
            <a:r>
              <a:rPr lang="en-US" sz="1200" dirty="0"/>
              <a:t>Enter the name of the payee.  Use the format  (Last Name, First Name, Middle Initial)</a:t>
            </a:r>
          </a:p>
          <a:p>
            <a:pPr marL="228600" indent="-228600">
              <a:buAutoNum type="arabicParenR"/>
            </a:pPr>
            <a:r>
              <a:rPr lang="en-US" sz="1200" dirty="0"/>
              <a:t>Enter the Tulane ID number of the payee.  If the payee is a non-Tulane affiliate (refunds only) enter 123456789.  The message “Vendor Save Status” will appear when Apply is clicked when the form is completed.  Click the Yes link and the new vendor request will update the invoice.</a:t>
            </a:r>
          </a:p>
          <a:p>
            <a:pPr marL="228600" indent="-228600">
              <a:buAutoNum type="arabicParenR"/>
            </a:pPr>
            <a:r>
              <a:rPr lang="en-US" sz="1200" dirty="0"/>
              <a:t>Enter the home mailing address for the payee.</a:t>
            </a:r>
          </a:p>
          <a:p>
            <a:pPr marL="228600" indent="-228600">
              <a:buAutoNum type="arabicParenR"/>
            </a:pPr>
            <a:r>
              <a:rPr lang="en-US" sz="1200" dirty="0"/>
              <a:t>Enter the home mailing city for the payee.</a:t>
            </a:r>
          </a:p>
          <a:p>
            <a:pPr marL="228600" indent="-228600">
              <a:buAutoNum type="arabicParenR"/>
            </a:pPr>
            <a:r>
              <a:rPr lang="en-US" sz="1200" dirty="0"/>
              <a:t>Enter the home mailing state for the payee.</a:t>
            </a:r>
          </a:p>
          <a:p>
            <a:pPr marL="228600" indent="-228600">
              <a:buAutoNum type="arabicParenR"/>
            </a:pPr>
            <a:r>
              <a:rPr lang="en-US" sz="1200" dirty="0"/>
              <a:t>Enter the home mailing zip code for the payee.</a:t>
            </a:r>
          </a:p>
          <a:p>
            <a:pPr marL="228600" indent="-228600">
              <a:buAutoNum type="arabicParenR"/>
            </a:pPr>
            <a:r>
              <a:rPr lang="en-US" sz="1200" dirty="0"/>
              <a:t>Enter the home mailing country for the payee.</a:t>
            </a:r>
          </a:p>
          <a:p>
            <a:pPr marL="228600" indent="-228600">
              <a:buAutoNum type="arabicParenR"/>
            </a:pPr>
            <a:r>
              <a:rPr lang="en-US" sz="1200" dirty="0"/>
              <a:t>Choose Yes or No to indicate if this payee is a non-US citizen.</a:t>
            </a:r>
          </a:p>
        </p:txBody>
      </p:sp>
      <p:sp>
        <p:nvSpPr>
          <p:cNvPr id="17" name="TextBox 16">
            <a:extLst>
              <a:ext uri="{FF2B5EF4-FFF2-40B4-BE49-F238E27FC236}">
                <a16:creationId xmlns:a16="http://schemas.microsoft.com/office/drawing/2014/main" id="{9D7DFF31-6495-93D1-1BC7-A68C9A1FEBF7}"/>
              </a:ext>
            </a:extLst>
          </p:cNvPr>
          <p:cNvSpPr txBox="1"/>
          <p:nvPr/>
        </p:nvSpPr>
        <p:spPr>
          <a:xfrm>
            <a:off x="8053689" y="3712437"/>
            <a:ext cx="498855" cy="369332"/>
          </a:xfrm>
          <a:prstGeom prst="rect">
            <a:avLst/>
          </a:prstGeom>
          <a:noFill/>
        </p:spPr>
        <p:txBody>
          <a:bodyPr wrap="none" rtlCol="0">
            <a:spAutoFit/>
          </a:bodyPr>
          <a:lstStyle/>
          <a:p>
            <a:r>
              <a:rPr lang="en-US" b="1" dirty="0">
                <a:solidFill>
                  <a:srgbClr val="FF0000"/>
                </a:solidFill>
              </a:rPr>
              <a:t>13)</a:t>
            </a:r>
          </a:p>
        </p:txBody>
      </p:sp>
      <p:sp>
        <p:nvSpPr>
          <p:cNvPr id="18" name="TextBox 17">
            <a:extLst>
              <a:ext uri="{FF2B5EF4-FFF2-40B4-BE49-F238E27FC236}">
                <a16:creationId xmlns:a16="http://schemas.microsoft.com/office/drawing/2014/main" id="{2A0329BD-84D0-882E-3B16-5ACEB5438174}"/>
              </a:ext>
            </a:extLst>
          </p:cNvPr>
          <p:cNvSpPr txBox="1"/>
          <p:nvPr/>
        </p:nvSpPr>
        <p:spPr>
          <a:xfrm>
            <a:off x="8637974" y="2045153"/>
            <a:ext cx="498855" cy="369332"/>
          </a:xfrm>
          <a:prstGeom prst="rect">
            <a:avLst/>
          </a:prstGeom>
          <a:noFill/>
        </p:spPr>
        <p:txBody>
          <a:bodyPr wrap="none" rtlCol="0">
            <a:spAutoFit/>
          </a:bodyPr>
          <a:lstStyle/>
          <a:p>
            <a:r>
              <a:rPr lang="en-US" b="1" dirty="0">
                <a:solidFill>
                  <a:srgbClr val="FF0000"/>
                </a:solidFill>
              </a:rPr>
              <a:t>15)</a:t>
            </a:r>
          </a:p>
        </p:txBody>
      </p:sp>
      <p:sp>
        <p:nvSpPr>
          <p:cNvPr id="19" name="TextBox 18">
            <a:extLst>
              <a:ext uri="{FF2B5EF4-FFF2-40B4-BE49-F238E27FC236}">
                <a16:creationId xmlns:a16="http://schemas.microsoft.com/office/drawing/2014/main" id="{2EBE8CDF-BA77-FDBD-A4F5-5020C9ABA21C}"/>
              </a:ext>
            </a:extLst>
          </p:cNvPr>
          <p:cNvSpPr txBox="1"/>
          <p:nvPr/>
        </p:nvSpPr>
        <p:spPr>
          <a:xfrm>
            <a:off x="8825657" y="6111951"/>
            <a:ext cx="498855" cy="369332"/>
          </a:xfrm>
          <a:prstGeom prst="rect">
            <a:avLst/>
          </a:prstGeom>
          <a:noFill/>
        </p:spPr>
        <p:txBody>
          <a:bodyPr wrap="none" rtlCol="0">
            <a:spAutoFit/>
          </a:bodyPr>
          <a:lstStyle/>
          <a:p>
            <a:r>
              <a:rPr lang="en-US" b="1" dirty="0">
                <a:solidFill>
                  <a:srgbClr val="FF0000"/>
                </a:solidFill>
              </a:rPr>
              <a:t>14)</a:t>
            </a:r>
          </a:p>
        </p:txBody>
      </p:sp>
      <mc:AlternateContent xmlns:mc="http://schemas.openxmlformats.org/markup-compatibility/2006" xmlns:p14="http://schemas.microsoft.com/office/powerpoint/2010/main">
        <mc:Choice Requires="p14">
          <p:contentPart p14:bwMode="auto" r:id="rId3">
            <p14:nvContentPartPr>
              <p14:cNvPr id="20" name="Ink 19">
                <a:extLst>
                  <a:ext uri="{FF2B5EF4-FFF2-40B4-BE49-F238E27FC236}">
                    <a16:creationId xmlns:a16="http://schemas.microsoft.com/office/drawing/2014/main" id="{634614F8-6534-880E-67B2-6FFE1769D02A}"/>
                  </a:ext>
                </a:extLst>
              </p14:cNvPr>
              <p14:cNvContentPartPr/>
              <p14:nvPr/>
            </p14:nvContentPartPr>
            <p14:xfrm>
              <a:off x="5690174" y="3491525"/>
              <a:ext cx="100080" cy="24120"/>
            </p14:xfrm>
          </p:contentPart>
        </mc:Choice>
        <mc:Fallback xmlns="">
          <p:pic>
            <p:nvPicPr>
              <p:cNvPr id="20" name="Ink 19">
                <a:extLst>
                  <a:ext uri="{FF2B5EF4-FFF2-40B4-BE49-F238E27FC236}">
                    <a16:creationId xmlns:a16="http://schemas.microsoft.com/office/drawing/2014/main" id="{634614F8-6534-880E-67B2-6FFE1769D02A}"/>
                  </a:ext>
                </a:extLst>
              </p:cNvPr>
              <p:cNvPicPr/>
              <p:nvPr/>
            </p:nvPicPr>
            <p:blipFill>
              <a:blip r:embed="rId4"/>
              <a:stretch>
                <a:fillRect/>
              </a:stretch>
            </p:blipFill>
            <p:spPr>
              <a:xfrm>
                <a:off x="5636174" y="3383885"/>
                <a:ext cx="207720" cy="2397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1" name="Ink 20">
                <a:extLst>
                  <a:ext uri="{FF2B5EF4-FFF2-40B4-BE49-F238E27FC236}">
                    <a16:creationId xmlns:a16="http://schemas.microsoft.com/office/drawing/2014/main" id="{318A1182-9209-7BD1-E816-4B807FAF9EFC}"/>
                  </a:ext>
                </a:extLst>
              </p14:cNvPr>
              <p14:cNvContentPartPr/>
              <p14:nvPr/>
            </p14:nvContentPartPr>
            <p14:xfrm>
              <a:off x="4303454" y="3461645"/>
              <a:ext cx="108000" cy="9360"/>
            </p14:xfrm>
          </p:contentPart>
        </mc:Choice>
        <mc:Fallback xmlns="">
          <p:pic>
            <p:nvPicPr>
              <p:cNvPr id="21" name="Ink 20">
                <a:extLst>
                  <a:ext uri="{FF2B5EF4-FFF2-40B4-BE49-F238E27FC236}">
                    <a16:creationId xmlns:a16="http://schemas.microsoft.com/office/drawing/2014/main" id="{318A1182-9209-7BD1-E816-4B807FAF9EFC}"/>
                  </a:ext>
                </a:extLst>
              </p:cNvPr>
              <p:cNvPicPr/>
              <p:nvPr/>
            </p:nvPicPr>
            <p:blipFill>
              <a:blip r:embed="rId6"/>
              <a:stretch>
                <a:fillRect/>
              </a:stretch>
            </p:blipFill>
            <p:spPr>
              <a:xfrm>
                <a:off x="4249454" y="3353645"/>
                <a:ext cx="215640" cy="225000"/>
              </a:xfrm>
              <a:prstGeom prst="rect">
                <a:avLst/>
              </a:prstGeom>
            </p:spPr>
          </p:pic>
        </mc:Fallback>
      </mc:AlternateContent>
    </p:spTree>
    <p:extLst>
      <p:ext uri="{BB962C8B-B14F-4D97-AF65-F5344CB8AC3E}">
        <p14:creationId xmlns:p14="http://schemas.microsoft.com/office/powerpoint/2010/main" val="2035638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1F8A884-3C2A-3FE3-77C9-AA490ADDB97A}"/>
              </a:ext>
            </a:extLst>
          </p:cNvPr>
          <p:cNvPicPr>
            <a:picLocks noChangeAspect="1"/>
          </p:cNvPicPr>
          <p:nvPr/>
        </p:nvPicPr>
        <p:blipFill>
          <a:blip r:embed="rId2"/>
          <a:stretch>
            <a:fillRect/>
          </a:stretch>
        </p:blipFill>
        <p:spPr>
          <a:xfrm>
            <a:off x="278620" y="494416"/>
            <a:ext cx="11913380" cy="6526814"/>
          </a:xfrm>
          <a:prstGeom prst="rect">
            <a:avLst/>
          </a:prstGeom>
        </p:spPr>
      </p:pic>
      <p:sp>
        <p:nvSpPr>
          <p:cNvPr id="4" name="TextBox 3">
            <a:extLst>
              <a:ext uri="{FF2B5EF4-FFF2-40B4-BE49-F238E27FC236}">
                <a16:creationId xmlns:a16="http://schemas.microsoft.com/office/drawing/2014/main" id="{3CA4D35F-628A-90F5-D576-8937364BAD83}"/>
              </a:ext>
            </a:extLst>
          </p:cNvPr>
          <p:cNvSpPr txBox="1"/>
          <p:nvPr/>
        </p:nvSpPr>
        <p:spPr>
          <a:xfrm>
            <a:off x="3994951" y="2555058"/>
            <a:ext cx="375424" cy="369332"/>
          </a:xfrm>
          <a:prstGeom prst="rect">
            <a:avLst/>
          </a:prstGeom>
          <a:noFill/>
        </p:spPr>
        <p:txBody>
          <a:bodyPr wrap="none" rtlCol="0">
            <a:spAutoFit/>
          </a:bodyPr>
          <a:lstStyle/>
          <a:p>
            <a:r>
              <a:rPr lang="en-US" b="1" dirty="0">
                <a:solidFill>
                  <a:srgbClr val="FF0000"/>
                </a:solidFill>
              </a:rPr>
              <a:t>1)</a:t>
            </a:r>
          </a:p>
        </p:txBody>
      </p:sp>
      <p:sp>
        <p:nvSpPr>
          <p:cNvPr id="5" name="TextBox 4">
            <a:extLst>
              <a:ext uri="{FF2B5EF4-FFF2-40B4-BE49-F238E27FC236}">
                <a16:creationId xmlns:a16="http://schemas.microsoft.com/office/drawing/2014/main" id="{4DAB4AAE-E18B-E67B-AA3E-1DF02770907D}"/>
              </a:ext>
            </a:extLst>
          </p:cNvPr>
          <p:cNvSpPr txBox="1"/>
          <p:nvPr/>
        </p:nvSpPr>
        <p:spPr>
          <a:xfrm>
            <a:off x="5472456" y="2563936"/>
            <a:ext cx="375424" cy="369332"/>
          </a:xfrm>
          <a:prstGeom prst="rect">
            <a:avLst/>
          </a:prstGeom>
          <a:noFill/>
        </p:spPr>
        <p:txBody>
          <a:bodyPr wrap="none" rtlCol="0">
            <a:spAutoFit/>
          </a:bodyPr>
          <a:lstStyle/>
          <a:p>
            <a:r>
              <a:rPr lang="en-US" b="1" dirty="0">
                <a:solidFill>
                  <a:srgbClr val="FF0000"/>
                </a:solidFill>
              </a:rPr>
              <a:t>2)</a:t>
            </a:r>
          </a:p>
        </p:txBody>
      </p:sp>
      <p:sp>
        <p:nvSpPr>
          <p:cNvPr id="6" name="TextBox 5">
            <a:extLst>
              <a:ext uri="{FF2B5EF4-FFF2-40B4-BE49-F238E27FC236}">
                <a16:creationId xmlns:a16="http://schemas.microsoft.com/office/drawing/2014/main" id="{B828B74D-D3FE-3326-49DF-1FD614030A38}"/>
              </a:ext>
            </a:extLst>
          </p:cNvPr>
          <p:cNvSpPr txBox="1"/>
          <p:nvPr/>
        </p:nvSpPr>
        <p:spPr>
          <a:xfrm>
            <a:off x="6915090" y="2563936"/>
            <a:ext cx="375424" cy="369332"/>
          </a:xfrm>
          <a:prstGeom prst="rect">
            <a:avLst/>
          </a:prstGeom>
          <a:noFill/>
        </p:spPr>
        <p:txBody>
          <a:bodyPr wrap="none" rtlCol="0">
            <a:spAutoFit/>
          </a:bodyPr>
          <a:lstStyle/>
          <a:p>
            <a:r>
              <a:rPr lang="en-US" b="1" dirty="0">
                <a:solidFill>
                  <a:srgbClr val="FF0000"/>
                </a:solidFill>
              </a:rPr>
              <a:t>3)</a:t>
            </a:r>
          </a:p>
        </p:txBody>
      </p:sp>
      <p:sp>
        <p:nvSpPr>
          <p:cNvPr id="7" name="TextBox 6">
            <a:extLst>
              <a:ext uri="{FF2B5EF4-FFF2-40B4-BE49-F238E27FC236}">
                <a16:creationId xmlns:a16="http://schemas.microsoft.com/office/drawing/2014/main" id="{B9449773-69E1-1D34-51F3-1D27A43C3290}"/>
              </a:ext>
            </a:extLst>
          </p:cNvPr>
          <p:cNvSpPr txBox="1"/>
          <p:nvPr/>
        </p:nvSpPr>
        <p:spPr>
          <a:xfrm>
            <a:off x="5463579" y="2903105"/>
            <a:ext cx="375424" cy="369332"/>
          </a:xfrm>
          <a:prstGeom prst="rect">
            <a:avLst/>
          </a:prstGeom>
          <a:noFill/>
        </p:spPr>
        <p:txBody>
          <a:bodyPr wrap="none" rtlCol="0">
            <a:spAutoFit/>
          </a:bodyPr>
          <a:lstStyle/>
          <a:p>
            <a:r>
              <a:rPr lang="en-US" b="1" dirty="0">
                <a:solidFill>
                  <a:srgbClr val="FF0000"/>
                </a:solidFill>
              </a:rPr>
              <a:t>4)</a:t>
            </a:r>
          </a:p>
        </p:txBody>
      </p:sp>
      <p:sp>
        <p:nvSpPr>
          <p:cNvPr id="8" name="TextBox 7">
            <a:extLst>
              <a:ext uri="{FF2B5EF4-FFF2-40B4-BE49-F238E27FC236}">
                <a16:creationId xmlns:a16="http://schemas.microsoft.com/office/drawing/2014/main" id="{044D7EF0-4AAE-3144-C728-76F5936DFC50}"/>
              </a:ext>
            </a:extLst>
          </p:cNvPr>
          <p:cNvSpPr txBox="1"/>
          <p:nvPr/>
        </p:nvSpPr>
        <p:spPr>
          <a:xfrm>
            <a:off x="6932207" y="2915619"/>
            <a:ext cx="375424" cy="369332"/>
          </a:xfrm>
          <a:prstGeom prst="rect">
            <a:avLst/>
          </a:prstGeom>
          <a:noFill/>
        </p:spPr>
        <p:txBody>
          <a:bodyPr wrap="none" rtlCol="0">
            <a:spAutoFit/>
          </a:bodyPr>
          <a:lstStyle/>
          <a:p>
            <a:r>
              <a:rPr lang="en-US" b="1" dirty="0">
                <a:solidFill>
                  <a:srgbClr val="FF0000"/>
                </a:solidFill>
              </a:rPr>
              <a:t>5)</a:t>
            </a:r>
          </a:p>
        </p:txBody>
      </p:sp>
      <p:sp>
        <p:nvSpPr>
          <p:cNvPr id="9" name="TextBox 8">
            <a:extLst>
              <a:ext uri="{FF2B5EF4-FFF2-40B4-BE49-F238E27FC236}">
                <a16:creationId xmlns:a16="http://schemas.microsoft.com/office/drawing/2014/main" id="{6038460A-E82F-00FF-B83D-B840DC09A816}"/>
              </a:ext>
            </a:extLst>
          </p:cNvPr>
          <p:cNvSpPr txBox="1"/>
          <p:nvPr/>
        </p:nvSpPr>
        <p:spPr>
          <a:xfrm>
            <a:off x="8328872" y="2924390"/>
            <a:ext cx="375424" cy="369332"/>
          </a:xfrm>
          <a:prstGeom prst="rect">
            <a:avLst/>
          </a:prstGeom>
          <a:noFill/>
        </p:spPr>
        <p:txBody>
          <a:bodyPr wrap="none" rtlCol="0">
            <a:spAutoFit/>
          </a:bodyPr>
          <a:lstStyle/>
          <a:p>
            <a:r>
              <a:rPr lang="en-US" b="1" dirty="0">
                <a:solidFill>
                  <a:srgbClr val="FF0000"/>
                </a:solidFill>
              </a:rPr>
              <a:t>6)</a:t>
            </a:r>
          </a:p>
        </p:txBody>
      </p:sp>
      <p:sp>
        <p:nvSpPr>
          <p:cNvPr id="10" name="TextBox 9">
            <a:extLst>
              <a:ext uri="{FF2B5EF4-FFF2-40B4-BE49-F238E27FC236}">
                <a16:creationId xmlns:a16="http://schemas.microsoft.com/office/drawing/2014/main" id="{AA1EBC2C-59F2-544E-01C1-673F6F429F7A}"/>
              </a:ext>
            </a:extLst>
          </p:cNvPr>
          <p:cNvSpPr txBox="1"/>
          <p:nvPr/>
        </p:nvSpPr>
        <p:spPr>
          <a:xfrm>
            <a:off x="3964094" y="3297358"/>
            <a:ext cx="375424" cy="369332"/>
          </a:xfrm>
          <a:prstGeom prst="rect">
            <a:avLst/>
          </a:prstGeom>
          <a:noFill/>
        </p:spPr>
        <p:txBody>
          <a:bodyPr wrap="none" rtlCol="0">
            <a:spAutoFit/>
          </a:bodyPr>
          <a:lstStyle/>
          <a:p>
            <a:r>
              <a:rPr lang="en-US" b="1" dirty="0">
                <a:solidFill>
                  <a:srgbClr val="FF0000"/>
                </a:solidFill>
              </a:rPr>
              <a:t>7)</a:t>
            </a:r>
          </a:p>
        </p:txBody>
      </p:sp>
      <p:sp>
        <p:nvSpPr>
          <p:cNvPr id="11" name="TextBox 10">
            <a:extLst>
              <a:ext uri="{FF2B5EF4-FFF2-40B4-BE49-F238E27FC236}">
                <a16:creationId xmlns:a16="http://schemas.microsoft.com/office/drawing/2014/main" id="{80708648-B770-DC51-6A2E-B1C1A6F0DCC4}"/>
              </a:ext>
            </a:extLst>
          </p:cNvPr>
          <p:cNvSpPr txBox="1"/>
          <p:nvPr/>
        </p:nvSpPr>
        <p:spPr>
          <a:xfrm>
            <a:off x="5326407" y="3253231"/>
            <a:ext cx="375424" cy="369332"/>
          </a:xfrm>
          <a:prstGeom prst="rect">
            <a:avLst/>
          </a:prstGeom>
          <a:noFill/>
        </p:spPr>
        <p:txBody>
          <a:bodyPr wrap="none" rtlCol="0">
            <a:spAutoFit/>
          </a:bodyPr>
          <a:lstStyle/>
          <a:p>
            <a:r>
              <a:rPr lang="en-US" b="1" dirty="0">
                <a:solidFill>
                  <a:srgbClr val="FF0000"/>
                </a:solidFill>
              </a:rPr>
              <a:t>8)</a:t>
            </a:r>
          </a:p>
        </p:txBody>
      </p:sp>
      <p:sp>
        <p:nvSpPr>
          <p:cNvPr id="12" name="TextBox 11">
            <a:extLst>
              <a:ext uri="{FF2B5EF4-FFF2-40B4-BE49-F238E27FC236}">
                <a16:creationId xmlns:a16="http://schemas.microsoft.com/office/drawing/2014/main" id="{8745374E-7D8B-E4FF-EB68-788AFC331ED3}"/>
              </a:ext>
            </a:extLst>
          </p:cNvPr>
          <p:cNvSpPr txBox="1"/>
          <p:nvPr/>
        </p:nvSpPr>
        <p:spPr>
          <a:xfrm>
            <a:off x="6778822" y="3253231"/>
            <a:ext cx="375424" cy="369332"/>
          </a:xfrm>
          <a:prstGeom prst="rect">
            <a:avLst/>
          </a:prstGeom>
          <a:noFill/>
        </p:spPr>
        <p:txBody>
          <a:bodyPr wrap="none" rtlCol="0">
            <a:spAutoFit/>
          </a:bodyPr>
          <a:lstStyle/>
          <a:p>
            <a:r>
              <a:rPr lang="en-US" b="1" dirty="0">
                <a:solidFill>
                  <a:srgbClr val="FF0000"/>
                </a:solidFill>
              </a:rPr>
              <a:t>9)</a:t>
            </a:r>
          </a:p>
        </p:txBody>
      </p:sp>
      <p:sp>
        <p:nvSpPr>
          <p:cNvPr id="13" name="TextBox 12">
            <a:extLst>
              <a:ext uri="{FF2B5EF4-FFF2-40B4-BE49-F238E27FC236}">
                <a16:creationId xmlns:a16="http://schemas.microsoft.com/office/drawing/2014/main" id="{BB9D1405-40E6-9A86-732C-13A538717B4B}"/>
              </a:ext>
            </a:extLst>
          </p:cNvPr>
          <p:cNvSpPr txBox="1"/>
          <p:nvPr/>
        </p:nvSpPr>
        <p:spPr>
          <a:xfrm>
            <a:off x="8031760" y="3247945"/>
            <a:ext cx="498855" cy="369332"/>
          </a:xfrm>
          <a:prstGeom prst="rect">
            <a:avLst/>
          </a:prstGeom>
          <a:noFill/>
        </p:spPr>
        <p:txBody>
          <a:bodyPr wrap="none" rtlCol="0">
            <a:spAutoFit/>
          </a:bodyPr>
          <a:lstStyle/>
          <a:p>
            <a:r>
              <a:rPr lang="en-US" b="1" dirty="0">
                <a:solidFill>
                  <a:srgbClr val="FF0000"/>
                </a:solidFill>
              </a:rPr>
              <a:t>10)</a:t>
            </a:r>
          </a:p>
        </p:txBody>
      </p:sp>
      <p:sp>
        <p:nvSpPr>
          <p:cNvPr id="14" name="TextBox 13">
            <a:extLst>
              <a:ext uri="{FF2B5EF4-FFF2-40B4-BE49-F238E27FC236}">
                <a16:creationId xmlns:a16="http://schemas.microsoft.com/office/drawing/2014/main" id="{5DFD9B4B-87E2-0F65-36C7-AB4E5C9EE224}"/>
              </a:ext>
            </a:extLst>
          </p:cNvPr>
          <p:cNvSpPr txBox="1"/>
          <p:nvPr/>
        </p:nvSpPr>
        <p:spPr>
          <a:xfrm>
            <a:off x="5210861" y="3588393"/>
            <a:ext cx="498855" cy="369332"/>
          </a:xfrm>
          <a:prstGeom prst="rect">
            <a:avLst/>
          </a:prstGeom>
          <a:noFill/>
        </p:spPr>
        <p:txBody>
          <a:bodyPr wrap="none" rtlCol="0">
            <a:spAutoFit/>
          </a:bodyPr>
          <a:lstStyle/>
          <a:p>
            <a:r>
              <a:rPr lang="en-US" b="1" dirty="0">
                <a:solidFill>
                  <a:srgbClr val="FF0000"/>
                </a:solidFill>
              </a:rPr>
              <a:t>11)</a:t>
            </a:r>
          </a:p>
        </p:txBody>
      </p:sp>
      <p:sp>
        <p:nvSpPr>
          <p:cNvPr id="15" name="TextBox 14">
            <a:extLst>
              <a:ext uri="{FF2B5EF4-FFF2-40B4-BE49-F238E27FC236}">
                <a16:creationId xmlns:a16="http://schemas.microsoft.com/office/drawing/2014/main" id="{719B5BCB-781B-5B06-E71C-8B822CCC091A}"/>
              </a:ext>
            </a:extLst>
          </p:cNvPr>
          <p:cNvSpPr txBox="1"/>
          <p:nvPr/>
        </p:nvSpPr>
        <p:spPr>
          <a:xfrm>
            <a:off x="6617584" y="3598835"/>
            <a:ext cx="498855" cy="369332"/>
          </a:xfrm>
          <a:prstGeom prst="rect">
            <a:avLst/>
          </a:prstGeom>
          <a:noFill/>
        </p:spPr>
        <p:txBody>
          <a:bodyPr wrap="none" rtlCol="0">
            <a:spAutoFit/>
          </a:bodyPr>
          <a:lstStyle/>
          <a:p>
            <a:r>
              <a:rPr lang="en-US" b="1" dirty="0">
                <a:solidFill>
                  <a:srgbClr val="FF0000"/>
                </a:solidFill>
              </a:rPr>
              <a:t>12)</a:t>
            </a:r>
          </a:p>
        </p:txBody>
      </p:sp>
      <p:sp>
        <p:nvSpPr>
          <p:cNvPr id="17" name="TextBox 16">
            <a:extLst>
              <a:ext uri="{FF2B5EF4-FFF2-40B4-BE49-F238E27FC236}">
                <a16:creationId xmlns:a16="http://schemas.microsoft.com/office/drawing/2014/main" id="{9D7DFF31-6495-93D1-1BC7-A68C9A1FEBF7}"/>
              </a:ext>
            </a:extLst>
          </p:cNvPr>
          <p:cNvSpPr txBox="1"/>
          <p:nvPr/>
        </p:nvSpPr>
        <p:spPr>
          <a:xfrm>
            <a:off x="8054685" y="3687629"/>
            <a:ext cx="498855" cy="369332"/>
          </a:xfrm>
          <a:prstGeom prst="rect">
            <a:avLst/>
          </a:prstGeom>
          <a:noFill/>
        </p:spPr>
        <p:txBody>
          <a:bodyPr wrap="none" rtlCol="0">
            <a:spAutoFit/>
          </a:bodyPr>
          <a:lstStyle/>
          <a:p>
            <a:r>
              <a:rPr lang="en-US" b="1" dirty="0">
                <a:solidFill>
                  <a:srgbClr val="FF0000"/>
                </a:solidFill>
              </a:rPr>
              <a:t>13)</a:t>
            </a:r>
          </a:p>
        </p:txBody>
      </p:sp>
      <p:sp>
        <p:nvSpPr>
          <p:cNvPr id="18" name="TextBox 17">
            <a:extLst>
              <a:ext uri="{FF2B5EF4-FFF2-40B4-BE49-F238E27FC236}">
                <a16:creationId xmlns:a16="http://schemas.microsoft.com/office/drawing/2014/main" id="{DB07852F-0FEF-00E9-44B9-C3BBAF83B06C}"/>
              </a:ext>
            </a:extLst>
          </p:cNvPr>
          <p:cNvSpPr txBox="1"/>
          <p:nvPr/>
        </p:nvSpPr>
        <p:spPr>
          <a:xfrm>
            <a:off x="2965686" y="4009666"/>
            <a:ext cx="6348068" cy="1938992"/>
          </a:xfrm>
          <a:prstGeom prst="rect">
            <a:avLst/>
          </a:prstGeom>
          <a:noFill/>
        </p:spPr>
        <p:txBody>
          <a:bodyPr wrap="square" rtlCol="0">
            <a:spAutoFit/>
          </a:bodyPr>
          <a:lstStyle/>
          <a:p>
            <a:pPr marL="228600" indent="-228600">
              <a:buAutoNum type="arabicParenR" startAt="9"/>
            </a:pPr>
            <a:r>
              <a:rPr lang="en-US" sz="1200" dirty="0"/>
              <a:t>Select Yes or No to determine if this request for payment is a Prize or Award (Students </a:t>
            </a:r>
          </a:p>
          <a:p>
            <a:r>
              <a:rPr lang="en-US" sz="1200" dirty="0"/>
              <a:t>       Only).  If Yes, attach a completed W9 form using the Actions button above (14).</a:t>
            </a:r>
          </a:p>
          <a:p>
            <a:r>
              <a:rPr lang="en-US" sz="1200" dirty="0"/>
              <a:t>10) Select ACH or Check for domestic payments or EFT (Wire Transfer for foreign payments</a:t>
            </a:r>
          </a:p>
          <a:p>
            <a:r>
              <a:rPr lang="en-US" sz="1200" dirty="0"/>
              <a:t>       only).  If ACH or EFT is selected, attach the Authorization for Direct Deposit or Tulane Wire </a:t>
            </a:r>
          </a:p>
          <a:p>
            <a:r>
              <a:rPr lang="en-US" sz="1200" dirty="0"/>
              <a:t>       Transfer form using the Actions button above (14).</a:t>
            </a:r>
          </a:p>
          <a:p>
            <a:r>
              <a:rPr lang="en-US" sz="1200" dirty="0"/>
              <a:t>11) Choose whether the payment will be mailed, picked up or sent by direct deposit (ACH).</a:t>
            </a:r>
          </a:p>
          <a:p>
            <a:r>
              <a:rPr lang="en-US" sz="1200" dirty="0"/>
              <a:t>12) Select USD-US, Dollar.  If an EFT (Wire Transfer is going to be issued in foreign currency the               </a:t>
            </a:r>
          </a:p>
          <a:p>
            <a:r>
              <a:rPr lang="en-US" sz="1200" dirty="0"/>
              <a:t>       Tulane Wire Transfer form attached using the Actions button (15) will indicate the foreign    </a:t>
            </a:r>
          </a:p>
          <a:p>
            <a:r>
              <a:rPr lang="en-US" sz="1200" dirty="0"/>
              <a:t>       currency.</a:t>
            </a:r>
          </a:p>
          <a:p>
            <a:endParaRPr lang="en-US" sz="1200" dirty="0"/>
          </a:p>
        </p:txBody>
      </p:sp>
      <mc:AlternateContent xmlns:mc="http://schemas.openxmlformats.org/markup-compatibility/2006" xmlns:p14="http://schemas.microsoft.com/office/powerpoint/2010/main">
        <mc:Choice Requires="p14">
          <p:contentPart p14:bwMode="auto" r:id="rId3">
            <p14:nvContentPartPr>
              <p14:cNvPr id="25" name="Ink 24">
                <a:extLst>
                  <a:ext uri="{FF2B5EF4-FFF2-40B4-BE49-F238E27FC236}">
                    <a16:creationId xmlns:a16="http://schemas.microsoft.com/office/drawing/2014/main" id="{C8B56EDF-D5AF-E39A-F037-980650A0DA34}"/>
                  </a:ext>
                </a:extLst>
              </p14:cNvPr>
              <p14:cNvContentPartPr/>
              <p14:nvPr/>
            </p14:nvContentPartPr>
            <p14:xfrm>
              <a:off x="5637254" y="3754950"/>
              <a:ext cx="118080" cy="68040"/>
            </p14:xfrm>
          </p:contentPart>
        </mc:Choice>
        <mc:Fallback xmlns="">
          <p:pic>
            <p:nvPicPr>
              <p:cNvPr id="25" name="Ink 24">
                <a:extLst>
                  <a:ext uri="{FF2B5EF4-FFF2-40B4-BE49-F238E27FC236}">
                    <a16:creationId xmlns:a16="http://schemas.microsoft.com/office/drawing/2014/main" id="{C8B56EDF-D5AF-E39A-F037-980650A0DA34}"/>
                  </a:ext>
                </a:extLst>
              </p:cNvPr>
              <p:cNvPicPr/>
              <p:nvPr/>
            </p:nvPicPr>
            <p:blipFill>
              <a:blip r:embed="rId4"/>
              <a:stretch>
                <a:fillRect/>
              </a:stretch>
            </p:blipFill>
            <p:spPr>
              <a:xfrm>
                <a:off x="5583254" y="3646950"/>
                <a:ext cx="225720" cy="2836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6" name="Ink 25">
                <a:extLst>
                  <a:ext uri="{FF2B5EF4-FFF2-40B4-BE49-F238E27FC236}">
                    <a16:creationId xmlns:a16="http://schemas.microsoft.com/office/drawing/2014/main" id="{4808F1FE-98E7-8C3C-C51C-9B286EC31D7C}"/>
                  </a:ext>
                </a:extLst>
              </p14:cNvPr>
              <p14:cNvContentPartPr/>
              <p14:nvPr/>
            </p14:nvContentPartPr>
            <p14:xfrm>
              <a:off x="7093094" y="3763950"/>
              <a:ext cx="98640" cy="52560"/>
            </p14:xfrm>
          </p:contentPart>
        </mc:Choice>
        <mc:Fallback xmlns="">
          <p:pic>
            <p:nvPicPr>
              <p:cNvPr id="26" name="Ink 25">
                <a:extLst>
                  <a:ext uri="{FF2B5EF4-FFF2-40B4-BE49-F238E27FC236}">
                    <a16:creationId xmlns:a16="http://schemas.microsoft.com/office/drawing/2014/main" id="{4808F1FE-98E7-8C3C-C51C-9B286EC31D7C}"/>
                  </a:ext>
                </a:extLst>
              </p:cNvPr>
              <p:cNvPicPr/>
              <p:nvPr/>
            </p:nvPicPr>
            <p:blipFill>
              <a:blip r:embed="rId6"/>
              <a:stretch>
                <a:fillRect/>
              </a:stretch>
            </p:blipFill>
            <p:spPr>
              <a:xfrm>
                <a:off x="7039094" y="3655950"/>
                <a:ext cx="206280" cy="268200"/>
              </a:xfrm>
              <a:prstGeom prst="rect">
                <a:avLst/>
              </a:prstGeom>
            </p:spPr>
          </p:pic>
        </mc:Fallback>
      </mc:AlternateContent>
      <p:sp>
        <p:nvSpPr>
          <p:cNvPr id="28" name="TextBox 27">
            <a:extLst>
              <a:ext uri="{FF2B5EF4-FFF2-40B4-BE49-F238E27FC236}">
                <a16:creationId xmlns:a16="http://schemas.microsoft.com/office/drawing/2014/main" id="{2ACCF7D8-C3A6-B7E6-B058-EB840DB5B089}"/>
              </a:ext>
            </a:extLst>
          </p:cNvPr>
          <p:cNvSpPr txBox="1"/>
          <p:nvPr/>
        </p:nvSpPr>
        <p:spPr>
          <a:xfrm>
            <a:off x="8647929" y="2068884"/>
            <a:ext cx="665825" cy="369332"/>
          </a:xfrm>
          <a:prstGeom prst="rect">
            <a:avLst/>
          </a:prstGeom>
          <a:noFill/>
        </p:spPr>
        <p:txBody>
          <a:bodyPr wrap="square" rtlCol="0">
            <a:spAutoFit/>
          </a:bodyPr>
          <a:lstStyle/>
          <a:p>
            <a:r>
              <a:rPr lang="en-US" b="1" dirty="0">
                <a:solidFill>
                  <a:srgbClr val="FF0000"/>
                </a:solidFill>
              </a:rPr>
              <a:t>15)</a:t>
            </a:r>
          </a:p>
        </p:txBody>
      </p:sp>
      <p:sp>
        <p:nvSpPr>
          <p:cNvPr id="29" name="TextBox 28">
            <a:extLst>
              <a:ext uri="{FF2B5EF4-FFF2-40B4-BE49-F238E27FC236}">
                <a16:creationId xmlns:a16="http://schemas.microsoft.com/office/drawing/2014/main" id="{8E44BDDE-6B62-35E5-41EB-3C2C21EDBCDC}"/>
              </a:ext>
            </a:extLst>
          </p:cNvPr>
          <p:cNvSpPr txBox="1"/>
          <p:nvPr/>
        </p:nvSpPr>
        <p:spPr>
          <a:xfrm>
            <a:off x="8814899" y="5948658"/>
            <a:ext cx="498855" cy="369332"/>
          </a:xfrm>
          <a:prstGeom prst="rect">
            <a:avLst/>
          </a:prstGeom>
          <a:noFill/>
        </p:spPr>
        <p:txBody>
          <a:bodyPr wrap="none" rtlCol="0">
            <a:spAutoFit/>
          </a:bodyPr>
          <a:lstStyle/>
          <a:p>
            <a:r>
              <a:rPr lang="en-US" b="1" dirty="0">
                <a:solidFill>
                  <a:srgbClr val="FF0000"/>
                </a:solidFill>
              </a:rPr>
              <a:t>14)</a:t>
            </a:r>
          </a:p>
        </p:txBody>
      </p:sp>
      <mc:AlternateContent xmlns:mc="http://schemas.openxmlformats.org/markup-compatibility/2006" xmlns:p14="http://schemas.microsoft.com/office/powerpoint/2010/main">
        <mc:Choice Requires="p14">
          <p:contentPart p14:bwMode="auto" r:id="rId7">
            <p14:nvContentPartPr>
              <p14:cNvPr id="30" name="Ink 29">
                <a:extLst>
                  <a:ext uri="{FF2B5EF4-FFF2-40B4-BE49-F238E27FC236}">
                    <a16:creationId xmlns:a16="http://schemas.microsoft.com/office/drawing/2014/main" id="{37A07CEC-A1B0-DAA1-D430-615408C14404}"/>
                  </a:ext>
                </a:extLst>
              </p14:cNvPr>
              <p14:cNvContentPartPr/>
              <p14:nvPr/>
            </p14:nvContentPartPr>
            <p14:xfrm>
              <a:off x="7075094" y="3435270"/>
              <a:ext cx="105840" cy="70920"/>
            </p14:xfrm>
          </p:contentPart>
        </mc:Choice>
        <mc:Fallback xmlns="">
          <p:pic>
            <p:nvPicPr>
              <p:cNvPr id="30" name="Ink 29">
                <a:extLst>
                  <a:ext uri="{FF2B5EF4-FFF2-40B4-BE49-F238E27FC236}">
                    <a16:creationId xmlns:a16="http://schemas.microsoft.com/office/drawing/2014/main" id="{37A07CEC-A1B0-DAA1-D430-615408C14404}"/>
                  </a:ext>
                </a:extLst>
              </p:cNvPr>
              <p:cNvPicPr/>
              <p:nvPr/>
            </p:nvPicPr>
            <p:blipFill>
              <a:blip r:embed="rId8"/>
              <a:stretch>
                <a:fillRect/>
              </a:stretch>
            </p:blipFill>
            <p:spPr>
              <a:xfrm>
                <a:off x="7021454" y="3327630"/>
                <a:ext cx="213480" cy="2865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31" name="Ink 30">
                <a:extLst>
                  <a:ext uri="{FF2B5EF4-FFF2-40B4-BE49-F238E27FC236}">
                    <a16:creationId xmlns:a16="http://schemas.microsoft.com/office/drawing/2014/main" id="{64A5639E-A68F-E0D8-1D7C-0C7CDE3C779B}"/>
                  </a:ext>
                </a:extLst>
              </p14:cNvPr>
              <p14:cNvContentPartPr/>
              <p14:nvPr/>
            </p14:nvContentPartPr>
            <p14:xfrm>
              <a:off x="8477654" y="3444270"/>
              <a:ext cx="132480" cy="9720"/>
            </p14:xfrm>
          </p:contentPart>
        </mc:Choice>
        <mc:Fallback xmlns="">
          <p:pic>
            <p:nvPicPr>
              <p:cNvPr id="31" name="Ink 30">
                <a:extLst>
                  <a:ext uri="{FF2B5EF4-FFF2-40B4-BE49-F238E27FC236}">
                    <a16:creationId xmlns:a16="http://schemas.microsoft.com/office/drawing/2014/main" id="{64A5639E-A68F-E0D8-1D7C-0C7CDE3C779B}"/>
                  </a:ext>
                </a:extLst>
              </p:cNvPr>
              <p:cNvPicPr/>
              <p:nvPr/>
            </p:nvPicPr>
            <p:blipFill>
              <a:blip r:embed="rId10"/>
              <a:stretch>
                <a:fillRect/>
              </a:stretch>
            </p:blipFill>
            <p:spPr>
              <a:xfrm>
                <a:off x="8424014" y="3336630"/>
                <a:ext cx="240120" cy="225360"/>
              </a:xfrm>
              <a:prstGeom prst="rect">
                <a:avLst/>
              </a:prstGeom>
            </p:spPr>
          </p:pic>
        </mc:Fallback>
      </mc:AlternateContent>
    </p:spTree>
    <p:extLst>
      <p:ext uri="{BB962C8B-B14F-4D97-AF65-F5344CB8AC3E}">
        <p14:creationId xmlns:p14="http://schemas.microsoft.com/office/powerpoint/2010/main" val="4152173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1F8A884-3C2A-3FE3-77C9-AA490ADDB97A}"/>
              </a:ext>
            </a:extLst>
          </p:cNvPr>
          <p:cNvPicPr>
            <a:picLocks noChangeAspect="1"/>
          </p:cNvPicPr>
          <p:nvPr/>
        </p:nvPicPr>
        <p:blipFill>
          <a:blip r:embed="rId2"/>
          <a:stretch>
            <a:fillRect/>
          </a:stretch>
        </p:blipFill>
        <p:spPr>
          <a:xfrm>
            <a:off x="278620" y="494416"/>
            <a:ext cx="11913380" cy="6526814"/>
          </a:xfrm>
          <a:prstGeom prst="rect">
            <a:avLst/>
          </a:prstGeom>
        </p:spPr>
      </p:pic>
      <p:sp>
        <p:nvSpPr>
          <p:cNvPr id="4" name="TextBox 3">
            <a:extLst>
              <a:ext uri="{FF2B5EF4-FFF2-40B4-BE49-F238E27FC236}">
                <a16:creationId xmlns:a16="http://schemas.microsoft.com/office/drawing/2014/main" id="{3CA4D35F-628A-90F5-D576-8937364BAD83}"/>
              </a:ext>
            </a:extLst>
          </p:cNvPr>
          <p:cNvSpPr txBox="1"/>
          <p:nvPr/>
        </p:nvSpPr>
        <p:spPr>
          <a:xfrm>
            <a:off x="3994951" y="2555058"/>
            <a:ext cx="375424" cy="369332"/>
          </a:xfrm>
          <a:prstGeom prst="rect">
            <a:avLst/>
          </a:prstGeom>
          <a:noFill/>
        </p:spPr>
        <p:txBody>
          <a:bodyPr wrap="none" rtlCol="0">
            <a:spAutoFit/>
          </a:bodyPr>
          <a:lstStyle/>
          <a:p>
            <a:r>
              <a:rPr lang="en-US" b="1" dirty="0">
                <a:solidFill>
                  <a:srgbClr val="FF0000"/>
                </a:solidFill>
              </a:rPr>
              <a:t>1)</a:t>
            </a:r>
          </a:p>
        </p:txBody>
      </p:sp>
      <p:sp>
        <p:nvSpPr>
          <p:cNvPr id="5" name="TextBox 4">
            <a:extLst>
              <a:ext uri="{FF2B5EF4-FFF2-40B4-BE49-F238E27FC236}">
                <a16:creationId xmlns:a16="http://schemas.microsoft.com/office/drawing/2014/main" id="{4DAB4AAE-E18B-E67B-AA3E-1DF02770907D}"/>
              </a:ext>
            </a:extLst>
          </p:cNvPr>
          <p:cNvSpPr txBox="1"/>
          <p:nvPr/>
        </p:nvSpPr>
        <p:spPr>
          <a:xfrm>
            <a:off x="5472456" y="2563936"/>
            <a:ext cx="375424" cy="369332"/>
          </a:xfrm>
          <a:prstGeom prst="rect">
            <a:avLst/>
          </a:prstGeom>
          <a:noFill/>
        </p:spPr>
        <p:txBody>
          <a:bodyPr wrap="none" rtlCol="0">
            <a:spAutoFit/>
          </a:bodyPr>
          <a:lstStyle/>
          <a:p>
            <a:r>
              <a:rPr lang="en-US" b="1" dirty="0">
                <a:solidFill>
                  <a:srgbClr val="FF0000"/>
                </a:solidFill>
              </a:rPr>
              <a:t>2)</a:t>
            </a:r>
          </a:p>
        </p:txBody>
      </p:sp>
      <p:sp>
        <p:nvSpPr>
          <p:cNvPr id="6" name="TextBox 5">
            <a:extLst>
              <a:ext uri="{FF2B5EF4-FFF2-40B4-BE49-F238E27FC236}">
                <a16:creationId xmlns:a16="http://schemas.microsoft.com/office/drawing/2014/main" id="{B828B74D-D3FE-3326-49DF-1FD614030A38}"/>
              </a:ext>
            </a:extLst>
          </p:cNvPr>
          <p:cNvSpPr txBox="1"/>
          <p:nvPr/>
        </p:nvSpPr>
        <p:spPr>
          <a:xfrm>
            <a:off x="6915090" y="2563936"/>
            <a:ext cx="375424" cy="369332"/>
          </a:xfrm>
          <a:prstGeom prst="rect">
            <a:avLst/>
          </a:prstGeom>
          <a:noFill/>
        </p:spPr>
        <p:txBody>
          <a:bodyPr wrap="none" rtlCol="0">
            <a:spAutoFit/>
          </a:bodyPr>
          <a:lstStyle/>
          <a:p>
            <a:r>
              <a:rPr lang="en-US" b="1" dirty="0">
                <a:solidFill>
                  <a:srgbClr val="FF0000"/>
                </a:solidFill>
              </a:rPr>
              <a:t>3)</a:t>
            </a:r>
          </a:p>
        </p:txBody>
      </p:sp>
      <p:sp>
        <p:nvSpPr>
          <p:cNvPr id="7" name="TextBox 6">
            <a:extLst>
              <a:ext uri="{FF2B5EF4-FFF2-40B4-BE49-F238E27FC236}">
                <a16:creationId xmlns:a16="http://schemas.microsoft.com/office/drawing/2014/main" id="{B9449773-69E1-1D34-51F3-1D27A43C3290}"/>
              </a:ext>
            </a:extLst>
          </p:cNvPr>
          <p:cNvSpPr txBox="1"/>
          <p:nvPr/>
        </p:nvSpPr>
        <p:spPr>
          <a:xfrm>
            <a:off x="5463579" y="2903105"/>
            <a:ext cx="375424" cy="369332"/>
          </a:xfrm>
          <a:prstGeom prst="rect">
            <a:avLst/>
          </a:prstGeom>
          <a:noFill/>
        </p:spPr>
        <p:txBody>
          <a:bodyPr wrap="none" rtlCol="0">
            <a:spAutoFit/>
          </a:bodyPr>
          <a:lstStyle/>
          <a:p>
            <a:r>
              <a:rPr lang="en-US" b="1" dirty="0">
                <a:solidFill>
                  <a:srgbClr val="FF0000"/>
                </a:solidFill>
              </a:rPr>
              <a:t>4)</a:t>
            </a:r>
          </a:p>
        </p:txBody>
      </p:sp>
      <p:sp>
        <p:nvSpPr>
          <p:cNvPr id="8" name="TextBox 7">
            <a:extLst>
              <a:ext uri="{FF2B5EF4-FFF2-40B4-BE49-F238E27FC236}">
                <a16:creationId xmlns:a16="http://schemas.microsoft.com/office/drawing/2014/main" id="{044D7EF0-4AAE-3144-C728-76F5936DFC50}"/>
              </a:ext>
            </a:extLst>
          </p:cNvPr>
          <p:cNvSpPr txBox="1"/>
          <p:nvPr/>
        </p:nvSpPr>
        <p:spPr>
          <a:xfrm>
            <a:off x="6932207" y="2915619"/>
            <a:ext cx="375424" cy="369332"/>
          </a:xfrm>
          <a:prstGeom prst="rect">
            <a:avLst/>
          </a:prstGeom>
          <a:noFill/>
        </p:spPr>
        <p:txBody>
          <a:bodyPr wrap="none" rtlCol="0">
            <a:spAutoFit/>
          </a:bodyPr>
          <a:lstStyle/>
          <a:p>
            <a:r>
              <a:rPr lang="en-US" b="1" dirty="0">
                <a:solidFill>
                  <a:srgbClr val="FF0000"/>
                </a:solidFill>
              </a:rPr>
              <a:t>5)</a:t>
            </a:r>
          </a:p>
        </p:txBody>
      </p:sp>
      <p:sp>
        <p:nvSpPr>
          <p:cNvPr id="9" name="TextBox 8">
            <a:extLst>
              <a:ext uri="{FF2B5EF4-FFF2-40B4-BE49-F238E27FC236}">
                <a16:creationId xmlns:a16="http://schemas.microsoft.com/office/drawing/2014/main" id="{6038460A-E82F-00FF-B83D-B840DC09A816}"/>
              </a:ext>
            </a:extLst>
          </p:cNvPr>
          <p:cNvSpPr txBox="1"/>
          <p:nvPr/>
        </p:nvSpPr>
        <p:spPr>
          <a:xfrm>
            <a:off x="8328872" y="2924390"/>
            <a:ext cx="375424" cy="369332"/>
          </a:xfrm>
          <a:prstGeom prst="rect">
            <a:avLst/>
          </a:prstGeom>
          <a:noFill/>
        </p:spPr>
        <p:txBody>
          <a:bodyPr wrap="none" rtlCol="0">
            <a:spAutoFit/>
          </a:bodyPr>
          <a:lstStyle/>
          <a:p>
            <a:r>
              <a:rPr lang="en-US" b="1" dirty="0">
                <a:solidFill>
                  <a:srgbClr val="FF0000"/>
                </a:solidFill>
              </a:rPr>
              <a:t>6)</a:t>
            </a:r>
          </a:p>
        </p:txBody>
      </p:sp>
      <p:sp>
        <p:nvSpPr>
          <p:cNvPr id="10" name="TextBox 9">
            <a:extLst>
              <a:ext uri="{FF2B5EF4-FFF2-40B4-BE49-F238E27FC236}">
                <a16:creationId xmlns:a16="http://schemas.microsoft.com/office/drawing/2014/main" id="{AA1EBC2C-59F2-544E-01C1-673F6F429F7A}"/>
              </a:ext>
            </a:extLst>
          </p:cNvPr>
          <p:cNvSpPr txBox="1"/>
          <p:nvPr/>
        </p:nvSpPr>
        <p:spPr>
          <a:xfrm>
            <a:off x="3964094" y="3297358"/>
            <a:ext cx="375424" cy="369332"/>
          </a:xfrm>
          <a:prstGeom prst="rect">
            <a:avLst/>
          </a:prstGeom>
          <a:noFill/>
        </p:spPr>
        <p:txBody>
          <a:bodyPr wrap="none" rtlCol="0">
            <a:spAutoFit/>
          </a:bodyPr>
          <a:lstStyle/>
          <a:p>
            <a:r>
              <a:rPr lang="en-US" b="1" dirty="0">
                <a:solidFill>
                  <a:srgbClr val="FF0000"/>
                </a:solidFill>
              </a:rPr>
              <a:t>7)</a:t>
            </a:r>
          </a:p>
        </p:txBody>
      </p:sp>
      <p:sp>
        <p:nvSpPr>
          <p:cNvPr id="11" name="TextBox 10">
            <a:extLst>
              <a:ext uri="{FF2B5EF4-FFF2-40B4-BE49-F238E27FC236}">
                <a16:creationId xmlns:a16="http://schemas.microsoft.com/office/drawing/2014/main" id="{80708648-B770-DC51-6A2E-B1C1A6F0DCC4}"/>
              </a:ext>
            </a:extLst>
          </p:cNvPr>
          <p:cNvSpPr txBox="1"/>
          <p:nvPr/>
        </p:nvSpPr>
        <p:spPr>
          <a:xfrm>
            <a:off x="5326407" y="3253231"/>
            <a:ext cx="375424" cy="369332"/>
          </a:xfrm>
          <a:prstGeom prst="rect">
            <a:avLst/>
          </a:prstGeom>
          <a:noFill/>
        </p:spPr>
        <p:txBody>
          <a:bodyPr wrap="none" rtlCol="0">
            <a:spAutoFit/>
          </a:bodyPr>
          <a:lstStyle/>
          <a:p>
            <a:r>
              <a:rPr lang="en-US" b="1" dirty="0">
                <a:solidFill>
                  <a:srgbClr val="FF0000"/>
                </a:solidFill>
              </a:rPr>
              <a:t>8)</a:t>
            </a:r>
          </a:p>
        </p:txBody>
      </p:sp>
      <p:sp>
        <p:nvSpPr>
          <p:cNvPr id="12" name="TextBox 11">
            <a:extLst>
              <a:ext uri="{FF2B5EF4-FFF2-40B4-BE49-F238E27FC236}">
                <a16:creationId xmlns:a16="http://schemas.microsoft.com/office/drawing/2014/main" id="{8745374E-7D8B-E4FF-EB68-788AFC331ED3}"/>
              </a:ext>
            </a:extLst>
          </p:cNvPr>
          <p:cNvSpPr txBox="1"/>
          <p:nvPr/>
        </p:nvSpPr>
        <p:spPr>
          <a:xfrm>
            <a:off x="6778822" y="3253231"/>
            <a:ext cx="375424" cy="369332"/>
          </a:xfrm>
          <a:prstGeom prst="rect">
            <a:avLst/>
          </a:prstGeom>
          <a:noFill/>
        </p:spPr>
        <p:txBody>
          <a:bodyPr wrap="none" rtlCol="0">
            <a:spAutoFit/>
          </a:bodyPr>
          <a:lstStyle/>
          <a:p>
            <a:r>
              <a:rPr lang="en-US" b="1" dirty="0">
                <a:solidFill>
                  <a:srgbClr val="FF0000"/>
                </a:solidFill>
              </a:rPr>
              <a:t>9)</a:t>
            </a:r>
          </a:p>
        </p:txBody>
      </p:sp>
      <p:sp>
        <p:nvSpPr>
          <p:cNvPr id="13" name="TextBox 12">
            <a:extLst>
              <a:ext uri="{FF2B5EF4-FFF2-40B4-BE49-F238E27FC236}">
                <a16:creationId xmlns:a16="http://schemas.microsoft.com/office/drawing/2014/main" id="{BB9D1405-40E6-9A86-732C-13A538717B4B}"/>
              </a:ext>
            </a:extLst>
          </p:cNvPr>
          <p:cNvSpPr txBox="1"/>
          <p:nvPr/>
        </p:nvSpPr>
        <p:spPr>
          <a:xfrm>
            <a:off x="8031760" y="3247945"/>
            <a:ext cx="498855" cy="369332"/>
          </a:xfrm>
          <a:prstGeom prst="rect">
            <a:avLst/>
          </a:prstGeom>
          <a:noFill/>
        </p:spPr>
        <p:txBody>
          <a:bodyPr wrap="none" rtlCol="0">
            <a:spAutoFit/>
          </a:bodyPr>
          <a:lstStyle/>
          <a:p>
            <a:r>
              <a:rPr lang="en-US" b="1" dirty="0">
                <a:solidFill>
                  <a:srgbClr val="FF0000"/>
                </a:solidFill>
              </a:rPr>
              <a:t>10)</a:t>
            </a:r>
          </a:p>
        </p:txBody>
      </p:sp>
      <p:sp>
        <p:nvSpPr>
          <p:cNvPr id="14" name="TextBox 13">
            <a:extLst>
              <a:ext uri="{FF2B5EF4-FFF2-40B4-BE49-F238E27FC236}">
                <a16:creationId xmlns:a16="http://schemas.microsoft.com/office/drawing/2014/main" id="{5DFD9B4B-87E2-0F65-36C7-AB4E5C9EE224}"/>
              </a:ext>
            </a:extLst>
          </p:cNvPr>
          <p:cNvSpPr txBox="1"/>
          <p:nvPr/>
        </p:nvSpPr>
        <p:spPr>
          <a:xfrm>
            <a:off x="5210861" y="3588393"/>
            <a:ext cx="498855" cy="369332"/>
          </a:xfrm>
          <a:prstGeom prst="rect">
            <a:avLst/>
          </a:prstGeom>
          <a:noFill/>
        </p:spPr>
        <p:txBody>
          <a:bodyPr wrap="none" rtlCol="0">
            <a:spAutoFit/>
          </a:bodyPr>
          <a:lstStyle/>
          <a:p>
            <a:r>
              <a:rPr lang="en-US" b="1" dirty="0">
                <a:solidFill>
                  <a:srgbClr val="FF0000"/>
                </a:solidFill>
              </a:rPr>
              <a:t>11)</a:t>
            </a:r>
          </a:p>
        </p:txBody>
      </p:sp>
      <p:sp>
        <p:nvSpPr>
          <p:cNvPr id="15" name="TextBox 14">
            <a:extLst>
              <a:ext uri="{FF2B5EF4-FFF2-40B4-BE49-F238E27FC236}">
                <a16:creationId xmlns:a16="http://schemas.microsoft.com/office/drawing/2014/main" id="{719B5BCB-781B-5B06-E71C-8B822CCC091A}"/>
              </a:ext>
            </a:extLst>
          </p:cNvPr>
          <p:cNvSpPr txBox="1"/>
          <p:nvPr/>
        </p:nvSpPr>
        <p:spPr>
          <a:xfrm>
            <a:off x="6617584" y="3598835"/>
            <a:ext cx="498855" cy="369332"/>
          </a:xfrm>
          <a:prstGeom prst="rect">
            <a:avLst/>
          </a:prstGeom>
          <a:noFill/>
        </p:spPr>
        <p:txBody>
          <a:bodyPr wrap="none" rtlCol="0">
            <a:spAutoFit/>
          </a:bodyPr>
          <a:lstStyle/>
          <a:p>
            <a:r>
              <a:rPr lang="en-US" b="1" dirty="0">
                <a:solidFill>
                  <a:srgbClr val="FF0000"/>
                </a:solidFill>
              </a:rPr>
              <a:t>12)</a:t>
            </a:r>
          </a:p>
        </p:txBody>
      </p:sp>
      <p:sp>
        <p:nvSpPr>
          <p:cNvPr id="17" name="TextBox 16">
            <a:extLst>
              <a:ext uri="{FF2B5EF4-FFF2-40B4-BE49-F238E27FC236}">
                <a16:creationId xmlns:a16="http://schemas.microsoft.com/office/drawing/2014/main" id="{9D7DFF31-6495-93D1-1BC7-A68C9A1FEBF7}"/>
              </a:ext>
            </a:extLst>
          </p:cNvPr>
          <p:cNvSpPr txBox="1"/>
          <p:nvPr/>
        </p:nvSpPr>
        <p:spPr>
          <a:xfrm>
            <a:off x="8054685" y="3687629"/>
            <a:ext cx="498855" cy="369332"/>
          </a:xfrm>
          <a:prstGeom prst="rect">
            <a:avLst/>
          </a:prstGeom>
          <a:noFill/>
        </p:spPr>
        <p:txBody>
          <a:bodyPr wrap="none" rtlCol="0">
            <a:spAutoFit/>
          </a:bodyPr>
          <a:lstStyle/>
          <a:p>
            <a:r>
              <a:rPr lang="en-US" b="1" dirty="0">
                <a:solidFill>
                  <a:srgbClr val="FF0000"/>
                </a:solidFill>
              </a:rPr>
              <a:t>13)</a:t>
            </a:r>
          </a:p>
        </p:txBody>
      </p:sp>
      <p:sp>
        <p:nvSpPr>
          <p:cNvPr id="18" name="TextBox 17">
            <a:extLst>
              <a:ext uri="{FF2B5EF4-FFF2-40B4-BE49-F238E27FC236}">
                <a16:creationId xmlns:a16="http://schemas.microsoft.com/office/drawing/2014/main" id="{DB07852F-0FEF-00E9-44B9-C3BBAF83B06C}"/>
              </a:ext>
            </a:extLst>
          </p:cNvPr>
          <p:cNvSpPr txBox="1"/>
          <p:nvPr/>
        </p:nvSpPr>
        <p:spPr>
          <a:xfrm>
            <a:off x="2955730" y="4012684"/>
            <a:ext cx="6348068" cy="1938992"/>
          </a:xfrm>
          <a:prstGeom prst="rect">
            <a:avLst/>
          </a:prstGeom>
          <a:noFill/>
        </p:spPr>
        <p:txBody>
          <a:bodyPr wrap="square" rtlCol="0">
            <a:spAutoFit/>
          </a:bodyPr>
          <a:lstStyle/>
          <a:p>
            <a:r>
              <a:rPr lang="en-US" sz="1200" dirty="0"/>
              <a:t>13) Indicate Yes or No to indicate whether or not the Direct Deposit Authorization, W9 or W8</a:t>
            </a:r>
          </a:p>
          <a:p>
            <a:r>
              <a:rPr lang="en-US" sz="1200" dirty="0"/>
              <a:t>       form has been attached.</a:t>
            </a:r>
          </a:p>
          <a:p>
            <a:r>
              <a:rPr lang="en-US" sz="1200" dirty="0"/>
              <a:t>14) When all required fields are completed click Apply.  </a:t>
            </a:r>
            <a:r>
              <a:rPr lang="en-US" sz="1200" b="1" dirty="0"/>
              <a:t>If you entered 123456789 for a Non- </a:t>
            </a:r>
          </a:p>
          <a:p>
            <a:r>
              <a:rPr lang="en-US" sz="1200" b="1" dirty="0"/>
              <a:t>        Tulane affiliate refund payment only, the message “Vendor Save Status” will appear</a:t>
            </a:r>
          </a:p>
          <a:p>
            <a:r>
              <a:rPr lang="en-US" sz="1200" b="1" dirty="0"/>
              <a:t>        when the Apply link is clicked.  Click the Yes link and the new vendor request will</a:t>
            </a:r>
          </a:p>
          <a:p>
            <a:r>
              <a:rPr lang="en-US" sz="1200" b="1" dirty="0"/>
              <a:t>        update the invoice.</a:t>
            </a:r>
          </a:p>
          <a:p>
            <a:r>
              <a:rPr lang="en-US" sz="1200" dirty="0"/>
              <a:t>15) After you click apply from step 14 and you have a direct deposit authorization or a W9/W8</a:t>
            </a:r>
          </a:p>
          <a:p>
            <a:r>
              <a:rPr lang="en-US" sz="1200" dirty="0"/>
              <a:t>        form to upload, click the Actions button and select Upload Image and save.</a:t>
            </a:r>
          </a:p>
          <a:p>
            <a:endParaRPr lang="en-US" sz="1200" dirty="0"/>
          </a:p>
          <a:p>
            <a:endParaRPr lang="en-US" sz="1200" dirty="0"/>
          </a:p>
        </p:txBody>
      </p:sp>
      <mc:AlternateContent xmlns:mc="http://schemas.openxmlformats.org/markup-compatibility/2006" xmlns:p14="http://schemas.microsoft.com/office/powerpoint/2010/main">
        <mc:Choice Requires="p14">
          <p:contentPart p14:bwMode="auto" r:id="rId3">
            <p14:nvContentPartPr>
              <p14:cNvPr id="19" name="Ink 18">
                <a:extLst>
                  <a:ext uri="{FF2B5EF4-FFF2-40B4-BE49-F238E27FC236}">
                    <a16:creationId xmlns:a16="http://schemas.microsoft.com/office/drawing/2014/main" id="{8D7639ED-F6C4-A375-C61F-25BCA8C88206}"/>
                  </a:ext>
                </a:extLst>
              </p14:cNvPr>
              <p14:cNvContentPartPr/>
              <p14:nvPr/>
            </p14:nvContentPartPr>
            <p14:xfrm>
              <a:off x="9205934" y="6293670"/>
              <a:ext cx="347400" cy="63360"/>
            </p14:xfrm>
          </p:contentPart>
        </mc:Choice>
        <mc:Fallback xmlns="">
          <p:pic>
            <p:nvPicPr>
              <p:cNvPr id="19" name="Ink 18">
                <a:extLst>
                  <a:ext uri="{FF2B5EF4-FFF2-40B4-BE49-F238E27FC236}">
                    <a16:creationId xmlns:a16="http://schemas.microsoft.com/office/drawing/2014/main" id="{8D7639ED-F6C4-A375-C61F-25BCA8C88206}"/>
                  </a:ext>
                </a:extLst>
              </p:cNvPr>
              <p:cNvPicPr/>
              <p:nvPr/>
            </p:nvPicPr>
            <p:blipFill>
              <a:blip r:embed="rId4"/>
              <a:stretch>
                <a:fillRect/>
              </a:stretch>
            </p:blipFill>
            <p:spPr>
              <a:xfrm>
                <a:off x="9151990" y="6185670"/>
                <a:ext cx="454929" cy="279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0" name="Ink 19">
                <a:extLst>
                  <a:ext uri="{FF2B5EF4-FFF2-40B4-BE49-F238E27FC236}">
                    <a16:creationId xmlns:a16="http://schemas.microsoft.com/office/drawing/2014/main" id="{44DF6A6E-3CF7-3438-E279-D6C5DD3B058D}"/>
                  </a:ext>
                </a:extLst>
              </p14:cNvPr>
              <p14:cNvContentPartPr/>
              <p14:nvPr/>
            </p14:nvContentPartPr>
            <p14:xfrm>
              <a:off x="9090374" y="2254830"/>
              <a:ext cx="446760" cy="23040"/>
            </p14:xfrm>
          </p:contentPart>
        </mc:Choice>
        <mc:Fallback xmlns="">
          <p:pic>
            <p:nvPicPr>
              <p:cNvPr id="20" name="Ink 19">
                <a:extLst>
                  <a:ext uri="{FF2B5EF4-FFF2-40B4-BE49-F238E27FC236}">
                    <a16:creationId xmlns:a16="http://schemas.microsoft.com/office/drawing/2014/main" id="{44DF6A6E-3CF7-3438-E279-D6C5DD3B058D}"/>
                  </a:ext>
                </a:extLst>
              </p:cNvPr>
              <p:cNvPicPr/>
              <p:nvPr/>
            </p:nvPicPr>
            <p:blipFill>
              <a:blip r:embed="rId6"/>
              <a:stretch>
                <a:fillRect/>
              </a:stretch>
            </p:blipFill>
            <p:spPr>
              <a:xfrm>
                <a:off x="9036330" y="2146830"/>
                <a:ext cx="554487" cy="2386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7" name="Ink 26">
                <a:extLst>
                  <a:ext uri="{FF2B5EF4-FFF2-40B4-BE49-F238E27FC236}">
                    <a16:creationId xmlns:a16="http://schemas.microsoft.com/office/drawing/2014/main" id="{C59F4FD5-1A83-CE9C-18ED-BB4175DC1566}"/>
                  </a:ext>
                </a:extLst>
              </p14:cNvPr>
              <p14:cNvContentPartPr/>
              <p14:nvPr/>
            </p14:nvContentPartPr>
            <p14:xfrm>
              <a:off x="8504654" y="3896790"/>
              <a:ext cx="60480" cy="28080"/>
            </p14:xfrm>
          </p:contentPart>
        </mc:Choice>
        <mc:Fallback xmlns="">
          <p:pic>
            <p:nvPicPr>
              <p:cNvPr id="27" name="Ink 26">
                <a:extLst>
                  <a:ext uri="{FF2B5EF4-FFF2-40B4-BE49-F238E27FC236}">
                    <a16:creationId xmlns:a16="http://schemas.microsoft.com/office/drawing/2014/main" id="{C59F4FD5-1A83-CE9C-18ED-BB4175DC1566}"/>
                  </a:ext>
                </a:extLst>
              </p:cNvPr>
              <p:cNvPicPr/>
              <p:nvPr/>
            </p:nvPicPr>
            <p:blipFill>
              <a:blip r:embed="rId8"/>
              <a:stretch>
                <a:fillRect/>
              </a:stretch>
            </p:blipFill>
            <p:spPr>
              <a:xfrm>
                <a:off x="8450974" y="3788790"/>
                <a:ext cx="167483" cy="243720"/>
              </a:xfrm>
              <a:prstGeom prst="rect">
                <a:avLst/>
              </a:prstGeom>
            </p:spPr>
          </p:pic>
        </mc:Fallback>
      </mc:AlternateContent>
      <p:sp>
        <p:nvSpPr>
          <p:cNvPr id="28" name="TextBox 27">
            <a:extLst>
              <a:ext uri="{FF2B5EF4-FFF2-40B4-BE49-F238E27FC236}">
                <a16:creationId xmlns:a16="http://schemas.microsoft.com/office/drawing/2014/main" id="{2ACCF7D8-C3A6-B7E6-B058-EB840DB5B089}"/>
              </a:ext>
            </a:extLst>
          </p:cNvPr>
          <p:cNvSpPr txBox="1"/>
          <p:nvPr/>
        </p:nvSpPr>
        <p:spPr>
          <a:xfrm>
            <a:off x="8647929" y="2068884"/>
            <a:ext cx="665825" cy="369332"/>
          </a:xfrm>
          <a:prstGeom prst="rect">
            <a:avLst/>
          </a:prstGeom>
          <a:noFill/>
        </p:spPr>
        <p:txBody>
          <a:bodyPr wrap="square" rtlCol="0">
            <a:spAutoFit/>
          </a:bodyPr>
          <a:lstStyle/>
          <a:p>
            <a:r>
              <a:rPr lang="en-US" b="1" dirty="0">
                <a:solidFill>
                  <a:srgbClr val="FF0000"/>
                </a:solidFill>
              </a:rPr>
              <a:t>15)</a:t>
            </a:r>
          </a:p>
        </p:txBody>
      </p:sp>
      <p:sp>
        <p:nvSpPr>
          <p:cNvPr id="29" name="TextBox 28">
            <a:extLst>
              <a:ext uri="{FF2B5EF4-FFF2-40B4-BE49-F238E27FC236}">
                <a16:creationId xmlns:a16="http://schemas.microsoft.com/office/drawing/2014/main" id="{8E44BDDE-6B62-35E5-41EB-3C2C21EDBCDC}"/>
              </a:ext>
            </a:extLst>
          </p:cNvPr>
          <p:cNvSpPr txBox="1"/>
          <p:nvPr/>
        </p:nvSpPr>
        <p:spPr>
          <a:xfrm>
            <a:off x="9064912" y="5948658"/>
            <a:ext cx="498855" cy="369332"/>
          </a:xfrm>
          <a:prstGeom prst="rect">
            <a:avLst/>
          </a:prstGeom>
          <a:noFill/>
        </p:spPr>
        <p:txBody>
          <a:bodyPr wrap="none" rtlCol="0">
            <a:spAutoFit/>
          </a:bodyPr>
          <a:lstStyle/>
          <a:p>
            <a:r>
              <a:rPr lang="en-US" b="1" dirty="0">
                <a:solidFill>
                  <a:srgbClr val="FF0000"/>
                </a:solidFill>
              </a:rPr>
              <a:t>14)</a:t>
            </a:r>
          </a:p>
        </p:txBody>
      </p:sp>
    </p:spTree>
    <p:extLst>
      <p:ext uri="{BB962C8B-B14F-4D97-AF65-F5344CB8AC3E}">
        <p14:creationId xmlns:p14="http://schemas.microsoft.com/office/powerpoint/2010/main" val="2999625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54C081C-20E5-393D-585D-F580E45DE28A}"/>
              </a:ext>
            </a:extLst>
          </p:cNvPr>
          <p:cNvPicPr>
            <a:picLocks noChangeAspect="1"/>
          </p:cNvPicPr>
          <p:nvPr/>
        </p:nvPicPr>
        <p:blipFill>
          <a:blip r:embed="rId2"/>
          <a:stretch>
            <a:fillRect/>
          </a:stretch>
        </p:blipFill>
        <p:spPr>
          <a:xfrm>
            <a:off x="0" y="127000"/>
            <a:ext cx="12192000" cy="6604000"/>
          </a:xfrm>
          <a:prstGeom prst="rect">
            <a:avLst/>
          </a:prstGeom>
        </p:spPr>
      </p:pic>
      <p:sp>
        <p:nvSpPr>
          <p:cNvPr id="4" name="TextBox 3">
            <a:extLst>
              <a:ext uri="{FF2B5EF4-FFF2-40B4-BE49-F238E27FC236}">
                <a16:creationId xmlns:a16="http://schemas.microsoft.com/office/drawing/2014/main" id="{DD3D5000-F240-2FC9-2325-DC2F97528FE2}"/>
              </a:ext>
            </a:extLst>
          </p:cNvPr>
          <p:cNvSpPr txBox="1"/>
          <p:nvPr/>
        </p:nvSpPr>
        <p:spPr>
          <a:xfrm>
            <a:off x="2610035" y="4039340"/>
            <a:ext cx="6915705" cy="646331"/>
          </a:xfrm>
          <a:prstGeom prst="rect">
            <a:avLst/>
          </a:prstGeom>
          <a:noFill/>
        </p:spPr>
        <p:txBody>
          <a:bodyPr wrap="square" rtlCol="0">
            <a:spAutoFit/>
          </a:bodyPr>
          <a:lstStyle/>
          <a:p>
            <a:r>
              <a:rPr lang="en-US" dirty="0"/>
              <a:t>Click  the OK link to continue entering the payment request information.</a:t>
            </a:r>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82E796EF-F330-12CD-7399-FC7307D3150B}"/>
                  </a:ext>
                </a:extLst>
              </p14:cNvPr>
              <p14:cNvContentPartPr/>
              <p14:nvPr/>
            </p14:nvContentPartPr>
            <p14:xfrm>
              <a:off x="8255894" y="5965480"/>
              <a:ext cx="346680" cy="45000"/>
            </p14:xfrm>
          </p:contentPart>
        </mc:Choice>
        <mc:Fallback xmlns="">
          <p:pic>
            <p:nvPicPr>
              <p:cNvPr id="5" name="Ink 4">
                <a:extLst>
                  <a:ext uri="{FF2B5EF4-FFF2-40B4-BE49-F238E27FC236}">
                    <a16:creationId xmlns:a16="http://schemas.microsoft.com/office/drawing/2014/main" id="{82E796EF-F330-12CD-7399-FC7307D3150B}"/>
                  </a:ext>
                </a:extLst>
              </p:cNvPr>
              <p:cNvPicPr/>
              <p:nvPr/>
            </p:nvPicPr>
            <p:blipFill>
              <a:blip r:embed="rId4"/>
              <a:stretch>
                <a:fillRect/>
              </a:stretch>
            </p:blipFill>
            <p:spPr>
              <a:xfrm>
                <a:off x="8202254" y="5857480"/>
                <a:ext cx="454320" cy="260640"/>
              </a:xfrm>
              <a:prstGeom prst="rect">
                <a:avLst/>
              </a:prstGeom>
            </p:spPr>
          </p:pic>
        </mc:Fallback>
      </mc:AlternateContent>
    </p:spTree>
    <p:extLst>
      <p:ext uri="{BB962C8B-B14F-4D97-AF65-F5344CB8AC3E}">
        <p14:creationId xmlns:p14="http://schemas.microsoft.com/office/powerpoint/2010/main" val="41155409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236</TotalTime>
  <Words>538</Words>
  <Application>Microsoft Office PowerPoint</Application>
  <PresentationFormat>Widescreen</PresentationFormat>
  <Paragraphs>77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Aptos</vt:lpstr>
      <vt:lpstr>Aptos Display</vt:lpstr>
      <vt:lpstr>Arial</vt:lpstr>
      <vt:lpstr>Office Theme</vt:lpstr>
      <vt:lpstr>TULANE UNIVERSITY CONCUR INVOICE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TULANE UNIVERSITY CONCUR INVOICE </dc:title>
  <dc:creator>Resource</dc:creator>
  <cp:lastModifiedBy>Resource</cp:lastModifiedBy>
  <cp:revision>16</cp:revision>
  <dcterms:created xsi:type="dcterms:W3CDTF">2024-05-02T18:06:00Z</dcterms:created>
  <dcterms:modified xsi:type="dcterms:W3CDTF">2024-06-05T17:17:43Z</dcterms:modified>
</cp:coreProperties>
</file>