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4" r:id="rId2"/>
    <p:sldId id="256" r:id="rId3"/>
    <p:sldId id="257" r:id="rId4"/>
    <p:sldId id="258" r:id="rId5"/>
    <p:sldId id="259" r:id="rId6"/>
    <p:sldId id="261" r:id="rId7"/>
    <p:sldId id="26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088" autoAdjust="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D61B06-D169-48B6-B669-CA37ABE5A694}" type="datetimeFigureOut">
              <a:rPr lang="en-US" smtClean="0"/>
              <a:t>6/3/2020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9CF08-29A7-45BA-89AE-1031B10CDA7C}" type="slidenum">
              <a:rPr lang="en-US" smtClean="0"/>
              <a:t>‹#›</a:t>
            </a:fld>
            <a:endParaRPr lang="en-US"/>
          </a:p>
        </p:txBody>
      </p:sp>
    </p:spTree>
    <p:extLst>
      <p:ext uri="{BB962C8B-B14F-4D97-AF65-F5344CB8AC3E}">
        <p14:creationId xmlns:p14="http://schemas.microsoft.com/office/powerpoint/2010/main" val="3805165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99CF08-29A7-45BA-89AE-1031B10CDA7C}" type="slidenum">
              <a:rPr lang="en-US" smtClean="0"/>
              <a:t>21</a:t>
            </a:fld>
            <a:endParaRPr lang="en-US"/>
          </a:p>
        </p:txBody>
      </p:sp>
    </p:spTree>
    <p:extLst>
      <p:ext uri="{BB962C8B-B14F-4D97-AF65-F5344CB8AC3E}">
        <p14:creationId xmlns:p14="http://schemas.microsoft.com/office/powerpoint/2010/main" val="1298070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99CF08-29A7-45BA-89AE-1031B10CDA7C}" type="slidenum">
              <a:rPr lang="en-US" smtClean="0"/>
              <a:t>23</a:t>
            </a:fld>
            <a:endParaRPr lang="en-US"/>
          </a:p>
        </p:txBody>
      </p:sp>
    </p:spTree>
    <p:extLst>
      <p:ext uri="{BB962C8B-B14F-4D97-AF65-F5344CB8AC3E}">
        <p14:creationId xmlns:p14="http://schemas.microsoft.com/office/powerpoint/2010/main" val="457457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ADF85-791D-4FD6-8577-00D4AC0EE3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F014AB-E3D7-4BE7-980E-A4FF7E9B82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2E2D8A-A431-4D73-B108-58A736BF2277}"/>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5" name="Footer Placeholder 4">
            <a:extLst>
              <a:ext uri="{FF2B5EF4-FFF2-40B4-BE49-F238E27FC236}">
                <a16:creationId xmlns:a16="http://schemas.microsoft.com/office/drawing/2014/main" id="{9A910F94-F332-4087-A978-2CB36C55E1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1B6F9C-38C6-4896-BC75-85D59A3C96B0}"/>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1947576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8CEC7-BB9D-47A1-8D09-77B3ED1D24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09A5DC-8741-468B-B7C8-C5871571CD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1F20ED-3DFA-45E3-9230-471106BD531F}"/>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5" name="Footer Placeholder 4">
            <a:extLst>
              <a:ext uri="{FF2B5EF4-FFF2-40B4-BE49-F238E27FC236}">
                <a16:creationId xmlns:a16="http://schemas.microsoft.com/office/drawing/2014/main" id="{25E1B002-3499-4750-9C26-8513B53B2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24D49C-2ACA-40ED-B1D2-D606E12FD455}"/>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12472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010C94-9FEA-499E-9E9B-BAA34C4E17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C1FBDA-BE5C-463A-AD5D-D850F8693B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DB3526-1BAC-4156-8A10-615FAEC85EA5}"/>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5" name="Footer Placeholder 4">
            <a:extLst>
              <a:ext uri="{FF2B5EF4-FFF2-40B4-BE49-F238E27FC236}">
                <a16:creationId xmlns:a16="http://schemas.microsoft.com/office/drawing/2014/main" id="{B513AA8F-8843-47D4-9A77-E6B637850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8483D6-C205-44BF-9633-F2BFDE180979}"/>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4235394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349D9-B87A-42BD-81B7-2BF31D4631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A98E7A-32EA-4415-A561-6CDE556C7E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88FB19-3CC0-4DC7-A320-6B9C874DCEC0}"/>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5" name="Footer Placeholder 4">
            <a:extLst>
              <a:ext uri="{FF2B5EF4-FFF2-40B4-BE49-F238E27FC236}">
                <a16:creationId xmlns:a16="http://schemas.microsoft.com/office/drawing/2014/main" id="{2C4BD020-CEAB-4B9F-9C66-BFD37EB19E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45A43-8C89-4A3A-B966-D9F0ABA1C5A3}"/>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2345347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49B80-3C95-40EA-9BFE-EC012E9AB0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251B00-C972-46E2-8550-062AB4FD4B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0C1CA7-202D-4BBC-ADAB-D1D32B4E3106}"/>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5" name="Footer Placeholder 4">
            <a:extLst>
              <a:ext uri="{FF2B5EF4-FFF2-40B4-BE49-F238E27FC236}">
                <a16:creationId xmlns:a16="http://schemas.microsoft.com/office/drawing/2014/main" id="{24EB48DD-9256-4552-82F8-CC2BC15ED0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08EC07-1435-4D65-B04C-3784B76C506E}"/>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389045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3D013-1679-41D6-A84D-199FD85AD8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1CC62D-593F-4E41-96F2-5ACF9354AD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ECECC6-7253-490A-A292-EAC5D44C0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BE568F-EEC2-4A98-8C30-AF337782A104}"/>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6" name="Footer Placeholder 5">
            <a:extLst>
              <a:ext uri="{FF2B5EF4-FFF2-40B4-BE49-F238E27FC236}">
                <a16:creationId xmlns:a16="http://schemas.microsoft.com/office/drawing/2014/main" id="{9215652C-A828-4562-B4BD-496DBEF90F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F7FB11-1D03-447C-8FC1-6D395D2EB981}"/>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4218634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9600F-6083-484E-B1E4-92566BC9BA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0464AE-F34F-4FAE-8DCF-C1C5C0BB6F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24EAC9-B930-403E-911A-FBB38356B8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3F4F5B-D13D-44A2-8C92-9CECB306A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82A4DC-AA81-4779-9741-9DC72168E3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6C2B5A-C1E8-40C0-9761-C271596B5F2F}"/>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8" name="Footer Placeholder 7">
            <a:extLst>
              <a:ext uri="{FF2B5EF4-FFF2-40B4-BE49-F238E27FC236}">
                <a16:creationId xmlns:a16="http://schemas.microsoft.com/office/drawing/2014/main" id="{06A7948A-8F40-49F4-9537-776479A425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755197-319E-42D4-9515-64A65CC673C3}"/>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310164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932F7-9173-4129-9C8B-DF3687D605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2ABB69-7312-4427-9EC6-D2B77D3B5FBB}"/>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4" name="Footer Placeholder 3">
            <a:extLst>
              <a:ext uri="{FF2B5EF4-FFF2-40B4-BE49-F238E27FC236}">
                <a16:creationId xmlns:a16="http://schemas.microsoft.com/office/drawing/2014/main" id="{BD4180B5-675D-4F2D-B77F-1D62320D81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F36BB9-623C-4E9F-ADDA-B2A54F4957D8}"/>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208949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477CD2-D496-4CCF-A02B-A21C20540592}"/>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3" name="Footer Placeholder 2">
            <a:extLst>
              <a:ext uri="{FF2B5EF4-FFF2-40B4-BE49-F238E27FC236}">
                <a16:creationId xmlns:a16="http://schemas.microsoft.com/office/drawing/2014/main" id="{345F458B-CC86-4E00-B5F6-4D35736740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F2F86C-9546-4196-ABEA-77149DDB8487}"/>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369743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0305A-4C4F-45DD-A8C1-48C187A84A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95BF1E-8494-4BFD-BE94-43AFC4B134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4BB0BC-CA8A-4DB9-8A0A-D38B22C78B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58A0EB-80C1-4500-81E7-502295F009ED}"/>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6" name="Footer Placeholder 5">
            <a:extLst>
              <a:ext uri="{FF2B5EF4-FFF2-40B4-BE49-F238E27FC236}">
                <a16:creationId xmlns:a16="http://schemas.microsoft.com/office/drawing/2014/main" id="{9F394888-0F1F-4E2C-B7DD-9A94E28584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33B284-8CB5-4320-9B1F-832243001A58}"/>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1941255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0785E-EC14-4F79-AE8C-2834089BAD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8101AB-4AA4-4E07-8879-05018B8322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BBB8F2-C173-4524-A07A-B4E971192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B0467D-BF31-4398-87EA-C543E40FD2ED}"/>
              </a:ext>
            </a:extLst>
          </p:cNvPr>
          <p:cNvSpPr>
            <a:spLocks noGrp="1"/>
          </p:cNvSpPr>
          <p:nvPr>
            <p:ph type="dt" sz="half" idx="10"/>
          </p:nvPr>
        </p:nvSpPr>
        <p:spPr/>
        <p:txBody>
          <a:bodyPr/>
          <a:lstStyle/>
          <a:p>
            <a:fld id="{00F83F45-58B6-4648-B374-38E05C632351}" type="datetimeFigureOut">
              <a:rPr lang="en-US" smtClean="0"/>
              <a:t>6/3/2020</a:t>
            </a:fld>
            <a:endParaRPr lang="en-US"/>
          </a:p>
        </p:txBody>
      </p:sp>
      <p:sp>
        <p:nvSpPr>
          <p:cNvPr id="6" name="Footer Placeholder 5">
            <a:extLst>
              <a:ext uri="{FF2B5EF4-FFF2-40B4-BE49-F238E27FC236}">
                <a16:creationId xmlns:a16="http://schemas.microsoft.com/office/drawing/2014/main" id="{0063B38F-E1CB-417F-8678-CF920D7E48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CD0256-9D6D-4203-BE4C-E01D1F26A88B}"/>
              </a:ext>
            </a:extLst>
          </p:cNvPr>
          <p:cNvSpPr>
            <a:spLocks noGrp="1"/>
          </p:cNvSpPr>
          <p:nvPr>
            <p:ph type="sldNum" sz="quarter" idx="12"/>
          </p:nvPr>
        </p:nvSpPr>
        <p:spPr/>
        <p:txBody>
          <a:bodyPr/>
          <a:lstStyle/>
          <a:p>
            <a:fld id="{C5D97301-376F-4B2F-A06F-8EC560588FBD}" type="slidenum">
              <a:rPr lang="en-US" smtClean="0"/>
              <a:t>‹#›</a:t>
            </a:fld>
            <a:endParaRPr lang="en-US"/>
          </a:p>
        </p:txBody>
      </p:sp>
    </p:spTree>
    <p:extLst>
      <p:ext uri="{BB962C8B-B14F-4D97-AF65-F5344CB8AC3E}">
        <p14:creationId xmlns:p14="http://schemas.microsoft.com/office/powerpoint/2010/main" val="247288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FF67CD-DB97-4081-8D95-74CAC66C64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9B784F-6B46-4128-90D3-0277DD52F2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16265D-A9A2-4417-8CDC-2E95EA8D82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F83F45-58B6-4648-B374-38E05C632351}" type="datetimeFigureOut">
              <a:rPr lang="en-US" smtClean="0"/>
              <a:t>6/3/2020</a:t>
            </a:fld>
            <a:endParaRPr lang="en-US"/>
          </a:p>
        </p:txBody>
      </p:sp>
      <p:sp>
        <p:nvSpPr>
          <p:cNvPr id="5" name="Footer Placeholder 4">
            <a:extLst>
              <a:ext uri="{FF2B5EF4-FFF2-40B4-BE49-F238E27FC236}">
                <a16:creationId xmlns:a16="http://schemas.microsoft.com/office/drawing/2014/main" id="{19B67B3E-437A-4DE4-BCB4-FBD013B1A1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3B8D75-E073-48B8-901A-213DEF996B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D97301-376F-4B2F-A06F-8EC560588FBD}" type="slidenum">
              <a:rPr lang="en-US" smtClean="0"/>
              <a:t>‹#›</a:t>
            </a:fld>
            <a:endParaRPr lang="en-US"/>
          </a:p>
        </p:txBody>
      </p:sp>
    </p:spTree>
    <p:extLst>
      <p:ext uri="{BB962C8B-B14F-4D97-AF65-F5344CB8AC3E}">
        <p14:creationId xmlns:p14="http://schemas.microsoft.com/office/powerpoint/2010/main" val="4123400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E0BD1-C71A-4351-849C-A7311AEF5B7B}"/>
              </a:ext>
            </a:extLst>
          </p:cNvPr>
          <p:cNvSpPr>
            <a:spLocks noGrp="1"/>
          </p:cNvSpPr>
          <p:nvPr>
            <p:ph type="title"/>
          </p:nvPr>
        </p:nvSpPr>
        <p:spPr>
          <a:xfrm>
            <a:off x="838200" y="781235"/>
            <a:ext cx="10515600" cy="4678532"/>
          </a:xfrm>
        </p:spPr>
        <p:txBody>
          <a:bodyPr/>
          <a:lstStyle/>
          <a:p>
            <a:pPr algn="ctr"/>
            <a:r>
              <a:rPr lang="en-US" dirty="0">
                <a:latin typeface="Arial" panose="020B0604020202020204" pitchFamily="34" charset="0"/>
                <a:cs typeface="Arial" panose="020B0604020202020204" pitchFamily="34" charset="0"/>
              </a:rPr>
              <a:t>TYPES OF MEAL EXPENSE REPORTS</a:t>
            </a:r>
          </a:p>
        </p:txBody>
      </p:sp>
    </p:spTree>
    <p:extLst>
      <p:ext uri="{BB962C8B-B14F-4D97-AF65-F5344CB8AC3E}">
        <p14:creationId xmlns:p14="http://schemas.microsoft.com/office/powerpoint/2010/main" val="1441088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3571D-C73D-436D-A4CB-345068A9CEE2}"/>
              </a:ext>
            </a:extLst>
          </p:cNvPr>
          <p:cNvSpPr>
            <a:spLocks noGrp="1"/>
          </p:cNvSpPr>
          <p:nvPr>
            <p:ph type="title"/>
          </p:nvPr>
        </p:nvSpPr>
        <p:spPr>
          <a:xfrm>
            <a:off x="838200" y="159799"/>
            <a:ext cx="10515600" cy="1669002"/>
          </a:xfrm>
        </p:spPr>
        <p:txBody>
          <a:bodyPr>
            <a:normAutofit fontScale="90000"/>
          </a:bodyPr>
          <a:lstStyle/>
          <a:p>
            <a:r>
              <a:rPr lang="en-US" sz="2800" dirty="0">
                <a:latin typeface="Arial" panose="020B0604020202020204" pitchFamily="34" charset="0"/>
                <a:cs typeface="Arial" panose="020B0604020202020204" pitchFamily="34" charset="0"/>
              </a:rPr>
              <a:t>You can also click on add attendee.</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Be sure to choose the correct type. A student attendee is entered as </a:t>
            </a:r>
            <a:r>
              <a:rPr lang="en-US" sz="2800" u="sng" dirty="0">
                <a:latin typeface="Arial" panose="020B0604020202020204" pitchFamily="34" charset="0"/>
                <a:cs typeface="Arial" panose="020B0604020202020204" pitchFamily="34" charset="0"/>
              </a:rPr>
              <a:t>business guest </a:t>
            </a:r>
            <a:r>
              <a:rPr lang="en-US" sz="2800" dirty="0">
                <a:latin typeface="Arial" panose="020B0604020202020204" pitchFamily="34" charset="0"/>
                <a:cs typeface="Arial" panose="020B0604020202020204" pitchFamily="34" charset="0"/>
              </a:rPr>
              <a:t>and not an employee.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Save or “save and add another” if there are more new attendees. </a:t>
            </a:r>
          </a:p>
        </p:txBody>
      </p:sp>
      <p:pic>
        <p:nvPicPr>
          <p:cNvPr id="4" name="Picture 3">
            <a:extLst>
              <a:ext uri="{FF2B5EF4-FFF2-40B4-BE49-F238E27FC236}">
                <a16:creationId xmlns:a16="http://schemas.microsoft.com/office/drawing/2014/main" id="{6DF25065-6C2F-431D-97B4-0E484DEBABA8}"/>
              </a:ext>
            </a:extLst>
          </p:cNvPr>
          <p:cNvPicPr/>
          <p:nvPr/>
        </p:nvPicPr>
        <p:blipFill>
          <a:blip r:embed="rId2"/>
          <a:stretch>
            <a:fillRect/>
          </a:stretch>
        </p:blipFill>
        <p:spPr>
          <a:xfrm>
            <a:off x="838200" y="1899821"/>
            <a:ext cx="6787718" cy="4548665"/>
          </a:xfrm>
          <a:prstGeom prst="rect">
            <a:avLst/>
          </a:prstGeom>
        </p:spPr>
      </p:pic>
      <p:cxnSp>
        <p:nvCxnSpPr>
          <p:cNvPr id="5" name="Straight Arrow Connector 4">
            <a:extLst>
              <a:ext uri="{FF2B5EF4-FFF2-40B4-BE49-F238E27FC236}">
                <a16:creationId xmlns:a16="http://schemas.microsoft.com/office/drawing/2014/main" id="{3E78EFC0-DF2D-4755-9C46-1F4ECA31A7FE}"/>
              </a:ext>
            </a:extLst>
          </p:cNvPr>
          <p:cNvCxnSpPr>
            <a:cxnSpLocks/>
          </p:cNvCxnSpPr>
          <p:nvPr/>
        </p:nvCxnSpPr>
        <p:spPr>
          <a:xfrm>
            <a:off x="3844031" y="5939161"/>
            <a:ext cx="69245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C4C567C-0084-423D-8DD4-9ECA78813FCE}"/>
              </a:ext>
            </a:extLst>
          </p:cNvPr>
          <p:cNvCxnSpPr>
            <a:cxnSpLocks/>
          </p:cNvCxnSpPr>
          <p:nvPr/>
        </p:nvCxnSpPr>
        <p:spPr>
          <a:xfrm>
            <a:off x="6320901" y="5113538"/>
            <a:ext cx="0" cy="6391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90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8A26-9165-417C-A819-12751A0E9FED}"/>
              </a:ext>
            </a:extLst>
          </p:cNvPr>
          <p:cNvSpPr>
            <a:spLocks noGrp="1"/>
          </p:cNvSpPr>
          <p:nvPr>
            <p:ph type="title"/>
          </p:nvPr>
        </p:nvSpPr>
        <p:spPr>
          <a:xfrm>
            <a:off x="838200" y="159798"/>
            <a:ext cx="10515600" cy="1713393"/>
          </a:xfrm>
        </p:spPr>
        <p:txBody>
          <a:bodyPr>
            <a:normAutofit fontScale="90000"/>
          </a:bodyPr>
          <a:lstStyle/>
          <a:p>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There are now two attendees listed who attended this Deminimus event.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There are two exceptions still showing: attendees and allocation.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In order to show the attendees, click in the box next to their name to highlight it.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save.</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6EA02710-AC61-4875-92AA-6F6F8A76D736}"/>
              </a:ext>
            </a:extLst>
          </p:cNvPr>
          <p:cNvPicPr/>
          <p:nvPr/>
        </p:nvPicPr>
        <p:blipFill>
          <a:blip r:embed="rId2"/>
          <a:stretch>
            <a:fillRect/>
          </a:stretch>
        </p:blipFill>
        <p:spPr>
          <a:xfrm>
            <a:off x="838200" y="2015234"/>
            <a:ext cx="8261412" cy="4385567"/>
          </a:xfrm>
          <a:prstGeom prst="rect">
            <a:avLst/>
          </a:prstGeom>
        </p:spPr>
      </p:pic>
      <p:cxnSp>
        <p:nvCxnSpPr>
          <p:cNvPr id="7" name="Straight Arrow Connector 6">
            <a:extLst>
              <a:ext uri="{FF2B5EF4-FFF2-40B4-BE49-F238E27FC236}">
                <a16:creationId xmlns:a16="http://schemas.microsoft.com/office/drawing/2014/main" id="{2A697076-84A8-4239-9CBF-1051A7476ED4}"/>
              </a:ext>
            </a:extLst>
          </p:cNvPr>
          <p:cNvCxnSpPr>
            <a:cxnSpLocks/>
          </p:cNvCxnSpPr>
          <p:nvPr/>
        </p:nvCxnSpPr>
        <p:spPr>
          <a:xfrm>
            <a:off x="5718699" y="6125595"/>
            <a:ext cx="75460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83B9BB5C-AFA7-4B68-80B4-8F4DA9547AA8}"/>
              </a:ext>
            </a:extLst>
          </p:cNvPr>
          <p:cNvSpPr/>
          <p:nvPr/>
        </p:nvSpPr>
        <p:spPr>
          <a:xfrm>
            <a:off x="4749554" y="5015883"/>
            <a:ext cx="559294" cy="8788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48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6B67E-94CF-47F1-8817-9CC85CD950A2}"/>
              </a:ext>
            </a:extLst>
          </p:cNvPr>
          <p:cNvSpPr>
            <a:spLocks noGrp="1"/>
          </p:cNvSpPr>
          <p:nvPr>
            <p:ph type="title"/>
          </p:nvPr>
        </p:nvSpPr>
        <p:spPr>
          <a:xfrm>
            <a:off x="838200" y="213075"/>
            <a:ext cx="10515600" cy="1819911"/>
          </a:xfrm>
        </p:spPr>
        <p:txBody>
          <a:bodyPr>
            <a:normAutofit fontScale="90000"/>
          </a:bodyPr>
          <a:lstStyle/>
          <a:p>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next step is to attached the receipt to the Deminimus event.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Be sure to attach the detailed restaurant receipt.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on attach receipt.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attach receipt dialogue search box will appear.</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85D2C19-B9C7-44BA-A76E-60AF9AFA39E8}"/>
              </a:ext>
            </a:extLst>
          </p:cNvPr>
          <p:cNvPicPr/>
          <p:nvPr/>
        </p:nvPicPr>
        <p:blipFill>
          <a:blip r:embed="rId2"/>
          <a:stretch>
            <a:fillRect/>
          </a:stretch>
        </p:blipFill>
        <p:spPr>
          <a:xfrm>
            <a:off x="838200" y="2130642"/>
            <a:ext cx="5695765" cy="4362233"/>
          </a:xfrm>
          <a:prstGeom prst="rect">
            <a:avLst/>
          </a:prstGeom>
        </p:spPr>
      </p:pic>
      <p:pic>
        <p:nvPicPr>
          <p:cNvPr id="7" name="Picture 6">
            <a:extLst>
              <a:ext uri="{FF2B5EF4-FFF2-40B4-BE49-F238E27FC236}">
                <a16:creationId xmlns:a16="http://schemas.microsoft.com/office/drawing/2014/main" id="{E2472080-DE4F-4C51-B0DD-949EB7D988C1}"/>
              </a:ext>
            </a:extLst>
          </p:cNvPr>
          <p:cNvPicPr/>
          <p:nvPr/>
        </p:nvPicPr>
        <p:blipFill>
          <a:blip r:embed="rId3"/>
          <a:stretch>
            <a:fillRect/>
          </a:stretch>
        </p:blipFill>
        <p:spPr>
          <a:xfrm>
            <a:off x="6914965" y="2130642"/>
            <a:ext cx="5114278" cy="4362233"/>
          </a:xfrm>
          <a:prstGeom prst="rect">
            <a:avLst/>
          </a:prstGeom>
        </p:spPr>
      </p:pic>
      <p:cxnSp>
        <p:nvCxnSpPr>
          <p:cNvPr id="9" name="Straight Arrow Connector 8">
            <a:extLst>
              <a:ext uri="{FF2B5EF4-FFF2-40B4-BE49-F238E27FC236}">
                <a16:creationId xmlns:a16="http://schemas.microsoft.com/office/drawing/2014/main" id="{5FAB4301-5B7A-44C1-A3B0-141190838CD1}"/>
              </a:ext>
            </a:extLst>
          </p:cNvPr>
          <p:cNvCxnSpPr>
            <a:cxnSpLocks/>
          </p:cNvCxnSpPr>
          <p:nvPr/>
        </p:nvCxnSpPr>
        <p:spPr>
          <a:xfrm>
            <a:off x="6096000" y="5415379"/>
            <a:ext cx="0" cy="8611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31CAC39-0CCD-472A-93DA-65D3D9F80E44}"/>
              </a:ext>
            </a:extLst>
          </p:cNvPr>
          <p:cNvCxnSpPr>
            <a:cxnSpLocks/>
          </p:cNvCxnSpPr>
          <p:nvPr/>
        </p:nvCxnSpPr>
        <p:spPr>
          <a:xfrm>
            <a:off x="9525740" y="3018408"/>
            <a:ext cx="1038687"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283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CA88-AA76-4419-A254-13C2D0DF28E7}"/>
              </a:ext>
            </a:extLst>
          </p:cNvPr>
          <p:cNvSpPr>
            <a:spLocks noGrp="1"/>
          </p:cNvSpPr>
          <p:nvPr>
            <p:ph type="title"/>
          </p:nvPr>
        </p:nvSpPr>
        <p:spPr>
          <a:xfrm>
            <a:off x="838200" y="133351"/>
            <a:ext cx="10515600" cy="1455304"/>
          </a:xfrm>
        </p:spPr>
        <p:txBody>
          <a:bodyPr>
            <a:normAutofit fontScale="90000"/>
          </a:bodyPr>
          <a:lstStyle/>
          <a:p>
            <a:r>
              <a:rPr lang="en-US" sz="2800" dirty="0">
                <a:latin typeface="Arial" panose="020B0604020202020204" pitchFamily="34" charset="0"/>
                <a:cs typeface="Arial" panose="020B0604020202020204" pitchFamily="34" charset="0"/>
              </a:rPr>
              <a:t>Click on the file that you want to upload.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on Open at the bottom and it will attach the receipt to the dialogue box as “file selected for uploading.”</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If it is correct, click on attach and it will attach to the expense.</a:t>
            </a:r>
          </a:p>
        </p:txBody>
      </p:sp>
      <p:pic>
        <p:nvPicPr>
          <p:cNvPr id="7" name="Content Placeholder 6">
            <a:extLst>
              <a:ext uri="{FF2B5EF4-FFF2-40B4-BE49-F238E27FC236}">
                <a16:creationId xmlns:a16="http://schemas.microsoft.com/office/drawing/2014/main" id="{1085B86F-B9DE-4F7A-A0C9-6CCA5F776559}"/>
              </a:ext>
            </a:extLst>
          </p:cNvPr>
          <p:cNvPicPr>
            <a:picLocks noGrp="1" noChangeAspect="1"/>
          </p:cNvPicPr>
          <p:nvPr>
            <p:ph idx="1"/>
          </p:nvPr>
        </p:nvPicPr>
        <p:blipFill>
          <a:blip r:embed="rId2"/>
          <a:stretch>
            <a:fillRect/>
          </a:stretch>
        </p:blipFill>
        <p:spPr>
          <a:xfrm>
            <a:off x="838200" y="1748560"/>
            <a:ext cx="5734357" cy="4351338"/>
          </a:xfrm>
          <a:prstGeom prst="rect">
            <a:avLst/>
          </a:prstGeom>
        </p:spPr>
      </p:pic>
      <p:cxnSp>
        <p:nvCxnSpPr>
          <p:cNvPr id="9" name="Straight Arrow Connector 8">
            <a:extLst>
              <a:ext uri="{FF2B5EF4-FFF2-40B4-BE49-F238E27FC236}">
                <a16:creationId xmlns:a16="http://schemas.microsoft.com/office/drawing/2014/main" id="{22D3FFBB-7400-422C-8E5C-FD78F2A73794}"/>
              </a:ext>
            </a:extLst>
          </p:cNvPr>
          <p:cNvCxnSpPr>
            <a:cxnSpLocks/>
          </p:cNvCxnSpPr>
          <p:nvPr/>
        </p:nvCxnSpPr>
        <p:spPr>
          <a:xfrm flipV="1">
            <a:off x="2495550" y="2885244"/>
            <a:ext cx="0" cy="84337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1C341D3-86DE-4F52-9760-701068C35878}"/>
              </a:ext>
            </a:extLst>
          </p:cNvPr>
          <p:cNvCxnSpPr>
            <a:cxnSpLocks/>
          </p:cNvCxnSpPr>
          <p:nvPr/>
        </p:nvCxnSpPr>
        <p:spPr>
          <a:xfrm>
            <a:off x="4199138" y="5637320"/>
            <a:ext cx="96766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167E45C6-68E7-438E-AA47-E16021EF0E51}"/>
              </a:ext>
            </a:extLst>
          </p:cNvPr>
          <p:cNvPicPr>
            <a:picLocks noChangeAspect="1"/>
          </p:cNvPicPr>
          <p:nvPr/>
        </p:nvPicPr>
        <p:blipFill>
          <a:blip r:embed="rId3"/>
          <a:stretch>
            <a:fillRect/>
          </a:stretch>
        </p:blipFill>
        <p:spPr>
          <a:xfrm>
            <a:off x="6746339" y="1748560"/>
            <a:ext cx="5066970" cy="4351338"/>
          </a:xfrm>
          <a:prstGeom prst="rect">
            <a:avLst/>
          </a:prstGeom>
        </p:spPr>
      </p:pic>
    </p:spTree>
    <p:extLst>
      <p:ext uri="{BB962C8B-B14F-4D97-AF65-F5344CB8AC3E}">
        <p14:creationId xmlns:p14="http://schemas.microsoft.com/office/powerpoint/2010/main" val="1903927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E936-37FE-47F5-8741-BA7A3B7A642E}"/>
              </a:ext>
            </a:extLst>
          </p:cNvPr>
          <p:cNvSpPr>
            <a:spLocks noGrp="1"/>
          </p:cNvSpPr>
          <p:nvPr>
            <p:ph type="title"/>
          </p:nvPr>
        </p:nvSpPr>
        <p:spPr>
          <a:xfrm>
            <a:off x="838200" y="230819"/>
            <a:ext cx="10515600" cy="3043560"/>
          </a:xfrm>
        </p:spPr>
        <p:txBody>
          <a:bodyPr>
            <a:normAutofit fontScale="90000"/>
          </a:bodyPr>
          <a:lstStyle/>
          <a:p>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Allocating the expense.</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on the expense in the expenses side to open the expense details.</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on Allocate. You can allocate by percentage or amount.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allocation box will appear with the account chosen on the report header. If this is the account you want to allocate to, click in the box next to the account and click save.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You can also add another allocation or delete an allocation if an error is made.</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AD411DF-844A-4369-8875-39F2EC6B8D7D}"/>
              </a:ext>
            </a:extLst>
          </p:cNvPr>
          <p:cNvPicPr/>
          <p:nvPr/>
        </p:nvPicPr>
        <p:blipFill>
          <a:blip r:embed="rId2"/>
          <a:stretch>
            <a:fillRect/>
          </a:stretch>
        </p:blipFill>
        <p:spPr>
          <a:xfrm>
            <a:off x="838200" y="3429000"/>
            <a:ext cx="5943600" cy="3043562"/>
          </a:xfrm>
          <a:prstGeom prst="rect">
            <a:avLst/>
          </a:prstGeom>
        </p:spPr>
      </p:pic>
      <p:pic>
        <p:nvPicPr>
          <p:cNvPr id="5" name="Picture 4">
            <a:extLst>
              <a:ext uri="{FF2B5EF4-FFF2-40B4-BE49-F238E27FC236}">
                <a16:creationId xmlns:a16="http://schemas.microsoft.com/office/drawing/2014/main" id="{EC20B965-EF10-4474-8137-096C992ABA48}"/>
              </a:ext>
            </a:extLst>
          </p:cNvPr>
          <p:cNvPicPr/>
          <p:nvPr/>
        </p:nvPicPr>
        <p:blipFill>
          <a:blip r:embed="rId3"/>
          <a:stretch>
            <a:fillRect/>
          </a:stretch>
        </p:blipFill>
        <p:spPr>
          <a:xfrm>
            <a:off x="6875015" y="3429000"/>
            <a:ext cx="5163105" cy="3043561"/>
          </a:xfrm>
          <a:prstGeom prst="rect">
            <a:avLst/>
          </a:prstGeom>
        </p:spPr>
      </p:pic>
      <p:cxnSp>
        <p:nvCxnSpPr>
          <p:cNvPr id="7" name="Straight Arrow Connector 6">
            <a:extLst>
              <a:ext uri="{FF2B5EF4-FFF2-40B4-BE49-F238E27FC236}">
                <a16:creationId xmlns:a16="http://schemas.microsoft.com/office/drawing/2014/main" id="{36F20AD2-2940-4A84-8BB6-6319C3D012E0}"/>
              </a:ext>
            </a:extLst>
          </p:cNvPr>
          <p:cNvCxnSpPr>
            <a:cxnSpLocks/>
          </p:cNvCxnSpPr>
          <p:nvPr/>
        </p:nvCxnSpPr>
        <p:spPr>
          <a:xfrm flipV="1">
            <a:off x="949911" y="5131293"/>
            <a:ext cx="0" cy="87888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6D0FDAE-8188-426C-8CDA-FD10962E7529}"/>
              </a:ext>
            </a:extLst>
          </p:cNvPr>
          <p:cNvCxnSpPr>
            <a:cxnSpLocks/>
          </p:cNvCxnSpPr>
          <p:nvPr/>
        </p:nvCxnSpPr>
        <p:spPr>
          <a:xfrm flipV="1">
            <a:off x="8708994" y="4429958"/>
            <a:ext cx="0" cy="37286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84E95EA-DFB9-4F0C-B0CF-5D18C395E3B6}"/>
              </a:ext>
            </a:extLst>
          </p:cNvPr>
          <p:cNvCxnSpPr>
            <a:cxnSpLocks/>
          </p:cNvCxnSpPr>
          <p:nvPr/>
        </p:nvCxnSpPr>
        <p:spPr>
          <a:xfrm flipH="1">
            <a:off x="5823751" y="5202315"/>
            <a:ext cx="272251" cy="9676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480B4E74-8077-425D-90DD-4DDF9E8CDF24}"/>
              </a:ext>
            </a:extLst>
          </p:cNvPr>
          <p:cNvSpPr/>
          <p:nvPr/>
        </p:nvSpPr>
        <p:spPr>
          <a:xfrm>
            <a:off x="8637983" y="3728622"/>
            <a:ext cx="2911866" cy="34622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6348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DB3D-4DA2-4B1D-B8D8-39D9CA2B632E}"/>
              </a:ext>
            </a:extLst>
          </p:cNvPr>
          <p:cNvSpPr>
            <a:spLocks noGrp="1"/>
          </p:cNvSpPr>
          <p:nvPr>
            <p:ph type="title"/>
          </p:nvPr>
        </p:nvSpPr>
        <p:spPr>
          <a:xfrm>
            <a:off x="838200" y="365125"/>
            <a:ext cx="10515600" cy="1570207"/>
          </a:xfrm>
        </p:spPr>
        <p:txBody>
          <a:bodyPr>
            <a:normAutofit fontScale="90000"/>
          </a:bodyPr>
          <a:lstStyle/>
          <a:p>
            <a:r>
              <a:rPr lang="en-US" sz="2800" dirty="0">
                <a:latin typeface="Arial" panose="020B0604020202020204" pitchFamily="34" charset="0"/>
                <a:cs typeface="Arial" panose="020B0604020202020204" pitchFamily="34" charset="0"/>
              </a:rPr>
              <a:t>The report is now ready to be printed, emailed, or saved as a PDF.</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Keep a copy of the report with the receipts.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You can now submit the report .</a:t>
            </a:r>
          </a:p>
        </p:txBody>
      </p:sp>
      <p:pic>
        <p:nvPicPr>
          <p:cNvPr id="4" name="Picture 3">
            <a:extLst>
              <a:ext uri="{FF2B5EF4-FFF2-40B4-BE49-F238E27FC236}">
                <a16:creationId xmlns:a16="http://schemas.microsoft.com/office/drawing/2014/main" id="{50F6E603-F507-4E40-8478-E568AC1A79B0}"/>
              </a:ext>
            </a:extLst>
          </p:cNvPr>
          <p:cNvPicPr/>
          <p:nvPr/>
        </p:nvPicPr>
        <p:blipFill>
          <a:blip r:embed="rId2"/>
          <a:stretch>
            <a:fillRect/>
          </a:stretch>
        </p:blipFill>
        <p:spPr>
          <a:xfrm>
            <a:off x="838200" y="1935332"/>
            <a:ext cx="7173158" cy="4625266"/>
          </a:xfrm>
          <a:prstGeom prst="rect">
            <a:avLst/>
          </a:prstGeom>
        </p:spPr>
      </p:pic>
      <p:cxnSp>
        <p:nvCxnSpPr>
          <p:cNvPr id="6" name="Straight Arrow Connector 5">
            <a:extLst>
              <a:ext uri="{FF2B5EF4-FFF2-40B4-BE49-F238E27FC236}">
                <a16:creationId xmlns:a16="http://schemas.microsoft.com/office/drawing/2014/main" id="{CFAA2BF4-FA5A-4031-A42C-88847F5A908C}"/>
              </a:ext>
            </a:extLst>
          </p:cNvPr>
          <p:cNvCxnSpPr>
            <a:cxnSpLocks/>
          </p:cNvCxnSpPr>
          <p:nvPr/>
        </p:nvCxnSpPr>
        <p:spPr>
          <a:xfrm>
            <a:off x="4424779" y="2246050"/>
            <a:ext cx="0" cy="4083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EEF178-ACF5-4E82-81E8-D91F3935DB81}"/>
              </a:ext>
            </a:extLst>
          </p:cNvPr>
          <p:cNvCxnSpPr>
            <a:cxnSpLocks/>
          </p:cNvCxnSpPr>
          <p:nvPr/>
        </p:nvCxnSpPr>
        <p:spPr>
          <a:xfrm flipV="1">
            <a:off x="7599285" y="2450237"/>
            <a:ext cx="0" cy="48827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5597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8D050-44C7-4980-9229-8F113B4BD358}"/>
              </a:ext>
            </a:extLst>
          </p:cNvPr>
          <p:cNvSpPr>
            <a:spLocks noGrp="1"/>
          </p:cNvSpPr>
          <p:nvPr>
            <p:ph type="title"/>
          </p:nvPr>
        </p:nvSpPr>
        <p:spPr/>
        <p:txBody>
          <a:bodyPr>
            <a:normAutofit/>
          </a:bodyPr>
          <a:lstStyle/>
          <a:p>
            <a:pPr algn="ctr"/>
            <a:r>
              <a:rPr lang="en-US" sz="2800" b="1" dirty="0">
                <a:latin typeface="Arial" panose="020B0604020202020204" pitchFamily="34" charset="0"/>
                <a:cs typeface="Arial" panose="020B0604020202020204" pitchFamily="34" charset="0"/>
              </a:rPr>
              <a:t>CREATING AN EXPENSE REPORT FOR LOCAL MEALS ON CAMPUS</a:t>
            </a:r>
          </a:p>
        </p:txBody>
      </p:sp>
      <p:sp>
        <p:nvSpPr>
          <p:cNvPr id="3" name="Content Placeholder 2">
            <a:extLst>
              <a:ext uri="{FF2B5EF4-FFF2-40B4-BE49-F238E27FC236}">
                <a16:creationId xmlns:a16="http://schemas.microsoft.com/office/drawing/2014/main" id="{3BED9976-2CC8-4D0D-903F-2AB1C9525460}"/>
              </a:ext>
            </a:extLst>
          </p:cNvPr>
          <p:cNvSpPr>
            <a:spLocks noGrp="1"/>
          </p:cNvSpPr>
          <p:nvPr>
            <p:ph idx="1"/>
          </p:nvPr>
        </p:nvSpPr>
        <p:spPr/>
        <p:txBody>
          <a:bodyPr/>
          <a:lstStyle/>
          <a:p>
            <a:pPr marL="800100" lvl="1" indent="-342900"/>
            <a:endParaRPr lang="en-US" sz="2800" dirty="0">
              <a:latin typeface="Arial" panose="020B0604020202020204" pitchFamily="34" charset="0"/>
              <a:cs typeface="Arial" panose="020B0604020202020204" pitchFamily="34" charset="0"/>
            </a:endParaRPr>
          </a:p>
          <a:p>
            <a:pPr marL="800100" lvl="1" indent="-342900"/>
            <a:r>
              <a:rPr lang="en-US" sz="2800" dirty="0">
                <a:latin typeface="Arial" panose="020B0604020202020204" pitchFamily="34" charset="0"/>
                <a:cs typeface="Arial" panose="020B0604020202020204" pitchFamily="34" charset="0"/>
              </a:rPr>
              <a:t>POLICIES GOVERNING LOCAL MEALS </a:t>
            </a:r>
          </a:p>
          <a:p>
            <a:pPr marL="800100" lvl="1" indent="-342900"/>
            <a:endParaRPr lang="en-US" sz="2800" dirty="0">
              <a:latin typeface="Arial" panose="020B0604020202020204" pitchFamily="34" charset="0"/>
              <a:cs typeface="Arial" panose="020B0604020202020204" pitchFamily="34" charset="0"/>
            </a:endParaRPr>
          </a:p>
          <a:p>
            <a:pPr marL="800100" lvl="1" indent="-342900"/>
            <a:r>
              <a:rPr lang="en-US" sz="2800" dirty="0">
                <a:latin typeface="Arial" panose="020B0604020202020204" pitchFamily="34" charset="0"/>
                <a:cs typeface="Arial" panose="020B0604020202020204" pitchFamily="34" charset="0"/>
              </a:rPr>
              <a:t>CREATE AN EXPENSE REPORT FOR LOCAL MEALS</a:t>
            </a:r>
          </a:p>
          <a:p>
            <a:pPr marL="457200" lvl="1" indent="0">
              <a:buNone/>
            </a:pPr>
            <a:r>
              <a:rPr lang="en-US" sz="2800" dirty="0">
                <a:latin typeface="Arial" panose="020B0604020202020204" pitchFamily="34" charset="0"/>
                <a:cs typeface="Arial" panose="020B0604020202020204" pitchFamily="34" charset="0"/>
              </a:rPr>
              <a:t> </a:t>
            </a:r>
          </a:p>
          <a:p>
            <a:pPr marL="800100" lvl="1" indent="-342900"/>
            <a:r>
              <a:rPr lang="en-US" sz="2800" dirty="0">
                <a:latin typeface="Arial" panose="020B0604020202020204" pitchFamily="34" charset="0"/>
                <a:cs typeface="Arial" panose="020B0604020202020204" pitchFamily="34" charset="0"/>
              </a:rPr>
              <a:t>CREATING ATTENDEES </a:t>
            </a:r>
          </a:p>
          <a:p>
            <a:pPr marL="457200" lvl="1" indent="0">
              <a:buNone/>
            </a:pPr>
            <a:endParaRPr lang="en-US" sz="2800" dirty="0">
              <a:latin typeface="Arial" panose="020B0604020202020204" pitchFamily="34" charset="0"/>
              <a:cs typeface="Arial" panose="020B0604020202020204" pitchFamily="34" charset="0"/>
            </a:endParaRPr>
          </a:p>
          <a:p>
            <a:pPr marL="800100" lvl="1" indent="-342900"/>
            <a:r>
              <a:rPr lang="en-US" sz="2800" dirty="0">
                <a:latin typeface="Arial" panose="020B0604020202020204" pitchFamily="34" charset="0"/>
                <a:cs typeface="Arial" panose="020B0604020202020204" pitchFamily="34" charset="0"/>
              </a:rPr>
              <a:t>CREATING ATTENDEE GROUPS</a:t>
            </a:r>
            <a:endParaRPr lang="en-US" dirty="0"/>
          </a:p>
        </p:txBody>
      </p:sp>
    </p:spTree>
    <p:extLst>
      <p:ext uri="{BB962C8B-B14F-4D97-AF65-F5344CB8AC3E}">
        <p14:creationId xmlns:p14="http://schemas.microsoft.com/office/powerpoint/2010/main" val="3989717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42877-5736-4EBA-A3C6-BC0191386DF2}"/>
              </a:ext>
            </a:extLst>
          </p:cNvPr>
          <p:cNvSpPr>
            <a:spLocks noGrp="1"/>
          </p:cNvSpPr>
          <p:nvPr>
            <p:ph type="title"/>
          </p:nvPr>
        </p:nvSpPr>
        <p:spPr>
          <a:xfrm>
            <a:off x="838200" y="88777"/>
            <a:ext cx="10515600" cy="807869"/>
          </a:xfrm>
        </p:spPr>
        <p:txBody>
          <a:bodyPr>
            <a:normAutofit/>
          </a:bodyPr>
          <a:lstStyle/>
          <a:p>
            <a:pPr algn="ctr"/>
            <a:r>
              <a:rPr lang="en-US" sz="2800" dirty="0">
                <a:latin typeface="Arial" panose="020B0604020202020204" pitchFamily="34" charset="0"/>
                <a:cs typeface="Arial" panose="020B0604020202020204" pitchFamily="34" charset="0"/>
              </a:rPr>
              <a:t>POLICIES GOVERNING LOCAL MEALS ON CAMPUS</a:t>
            </a:r>
          </a:p>
        </p:txBody>
      </p:sp>
      <p:sp>
        <p:nvSpPr>
          <p:cNvPr id="3" name="Content Placeholder 2">
            <a:extLst>
              <a:ext uri="{FF2B5EF4-FFF2-40B4-BE49-F238E27FC236}">
                <a16:creationId xmlns:a16="http://schemas.microsoft.com/office/drawing/2014/main" id="{A6568511-E972-4470-A897-23661DBD0B85}"/>
              </a:ext>
            </a:extLst>
          </p:cNvPr>
          <p:cNvSpPr>
            <a:spLocks noGrp="1"/>
          </p:cNvSpPr>
          <p:nvPr>
            <p:ph idx="1"/>
          </p:nvPr>
        </p:nvSpPr>
        <p:spPr>
          <a:xfrm>
            <a:off x="838200" y="1233996"/>
            <a:ext cx="10515600" cy="5415379"/>
          </a:xfrm>
        </p:spPr>
        <p:txBody>
          <a:bodyPr>
            <a:normAutofit fontScale="92500"/>
          </a:bodyPr>
          <a:lstStyle/>
          <a:p>
            <a:r>
              <a:rPr lang="en-US" dirty="0"/>
              <a:t>There is a </a:t>
            </a:r>
            <a:r>
              <a:rPr lang="en-US" dirty="0">
                <a:highlight>
                  <a:srgbClr val="FFFF00"/>
                </a:highlight>
              </a:rPr>
              <a:t>bona fide and substantial business purpose </a:t>
            </a:r>
            <a:r>
              <a:rPr lang="en-US" dirty="0"/>
              <a:t>for the meal</a:t>
            </a:r>
          </a:p>
          <a:p>
            <a:r>
              <a:rPr lang="en-US" dirty="0"/>
              <a:t>The participants are </a:t>
            </a:r>
            <a:r>
              <a:rPr lang="en-US" dirty="0">
                <a:highlight>
                  <a:srgbClr val="FFFF00"/>
                </a:highlight>
              </a:rPr>
              <a:t>actively engaged in Tulane business </a:t>
            </a:r>
            <a:r>
              <a:rPr lang="en-US" dirty="0"/>
              <a:t>during the meal</a:t>
            </a:r>
          </a:p>
          <a:p>
            <a:r>
              <a:rPr lang="en-US" dirty="0"/>
              <a:t>Appropriate funding is available</a:t>
            </a:r>
          </a:p>
          <a:p>
            <a:r>
              <a:rPr lang="en-US" dirty="0"/>
              <a:t>The expense is properly documented such that </a:t>
            </a:r>
            <a:r>
              <a:rPr lang="en-US" dirty="0">
                <a:highlight>
                  <a:srgbClr val="FFFF00"/>
                </a:highlight>
              </a:rPr>
              <a:t>who, what, when, where and why are addressed</a:t>
            </a:r>
          </a:p>
          <a:p>
            <a:r>
              <a:rPr lang="en-US" dirty="0"/>
              <a:t>The expense has been approved at a level above the level of those attending</a:t>
            </a:r>
          </a:p>
          <a:p>
            <a:r>
              <a:rPr lang="en-US" dirty="0">
                <a:highlight>
                  <a:srgbClr val="FFFF00"/>
                </a:highlight>
              </a:rPr>
              <a:t>Itemized receipts are required </a:t>
            </a:r>
            <a:r>
              <a:rPr lang="en-US" dirty="0"/>
              <a:t>for meal expenses</a:t>
            </a:r>
          </a:p>
          <a:p>
            <a:r>
              <a:rPr lang="en-US" dirty="0"/>
              <a:t>The date of the event and the name/address and location of the event</a:t>
            </a:r>
          </a:p>
          <a:p>
            <a:r>
              <a:rPr lang="en-US" dirty="0">
                <a:highlight>
                  <a:srgbClr val="FFFF00"/>
                </a:highlight>
              </a:rPr>
              <a:t>Business purpose</a:t>
            </a:r>
          </a:p>
          <a:p>
            <a:r>
              <a:rPr lang="en-US" dirty="0"/>
              <a:t>The </a:t>
            </a:r>
            <a:r>
              <a:rPr lang="en-US" dirty="0">
                <a:highlight>
                  <a:srgbClr val="FFFF00"/>
                </a:highlight>
              </a:rPr>
              <a:t>names of the participants and their titles </a:t>
            </a:r>
            <a:r>
              <a:rPr lang="en-US" dirty="0"/>
              <a:t>or other information establishing their relationship with the event sponsor.</a:t>
            </a:r>
          </a:p>
          <a:p>
            <a:endParaRPr lang="en-US" dirty="0"/>
          </a:p>
        </p:txBody>
      </p:sp>
    </p:spTree>
    <p:extLst>
      <p:ext uri="{BB962C8B-B14F-4D97-AF65-F5344CB8AC3E}">
        <p14:creationId xmlns:p14="http://schemas.microsoft.com/office/powerpoint/2010/main" val="1449817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9CC9-425C-4965-A351-A99D6754F37A}"/>
              </a:ext>
            </a:extLst>
          </p:cNvPr>
          <p:cNvSpPr>
            <a:spLocks noGrp="1"/>
          </p:cNvSpPr>
          <p:nvPr>
            <p:ph type="title"/>
          </p:nvPr>
        </p:nvSpPr>
        <p:spPr>
          <a:xfrm>
            <a:off x="838200" y="115411"/>
            <a:ext cx="10515600" cy="905521"/>
          </a:xfrm>
        </p:spPr>
        <p:txBody>
          <a:bodyPr>
            <a:normAutofit fontScale="90000"/>
          </a:bodyPr>
          <a:lstStyle/>
          <a:p>
            <a:pPr algn="ctr"/>
            <a:r>
              <a:rPr lang="en-US" sz="3100" b="1" dirty="0"/>
              <a:t>GUIDELINE FOR FACULTY AND STAFF TO DETERMINE IF MEAL FALLS WITHIN POLICY. </a:t>
            </a:r>
            <a:endParaRPr lang="en-US"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5741EA9-6A85-40E2-A1E9-9CB7FB4F2E3C}"/>
              </a:ext>
            </a:extLst>
          </p:cNvPr>
          <p:cNvSpPr>
            <a:spLocks noGrp="1"/>
          </p:cNvSpPr>
          <p:nvPr>
            <p:ph idx="1"/>
          </p:nvPr>
        </p:nvSpPr>
        <p:spPr>
          <a:xfrm>
            <a:off x="838200" y="1020933"/>
            <a:ext cx="10515600" cy="5584053"/>
          </a:xfrm>
        </p:spPr>
        <p:txBody>
          <a:bodyPr>
            <a:normAutofit fontScale="25000" lnSpcReduction="20000"/>
          </a:bodyPr>
          <a:lstStyle/>
          <a:p>
            <a:r>
              <a:rPr lang="en-US" sz="8000" b="1" dirty="0">
                <a:latin typeface="Arial" panose="020B0604020202020204" pitchFamily="34" charset="0"/>
                <a:cs typeface="Arial" panose="020B0604020202020204" pitchFamily="34" charset="0"/>
              </a:rPr>
              <a:t>Alcoholic Beverages:</a:t>
            </a:r>
          </a:p>
          <a:p>
            <a:pPr lvl="1"/>
            <a:r>
              <a:rPr lang="en-US" sz="8000" dirty="0">
                <a:latin typeface="Arial" panose="020B0604020202020204" pitchFamily="34" charset="0"/>
                <a:cs typeface="Arial" panose="020B0604020202020204" pitchFamily="34" charset="0"/>
              </a:rPr>
              <a:t>Tulane will pay these costs up to a reasonable amount if such spend is appropriate to the nature of the meeting</a:t>
            </a:r>
          </a:p>
          <a:p>
            <a:pPr lvl="1"/>
            <a:r>
              <a:rPr lang="en-US" sz="8000" dirty="0">
                <a:latin typeface="Arial" panose="020B0604020202020204" pitchFamily="34" charset="0"/>
                <a:cs typeface="Arial" panose="020B0604020202020204" pitchFamily="34" charset="0"/>
              </a:rPr>
              <a:t>Modest per person expenditures for alcohol are allowable within the context of </a:t>
            </a:r>
            <a:r>
              <a:rPr lang="en-US" sz="8000" dirty="0">
                <a:highlight>
                  <a:srgbClr val="FFFF00"/>
                </a:highlight>
                <a:latin typeface="Arial" panose="020B0604020202020204" pitchFamily="34" charset="0"/>
                <a:cs typeface="Arial" panose="020B0604020202020204" pitchFamily="34" charset="0"/>
              </a:rPr>
              <a:t>business entertainment of donors, recruits for graduate school or employed positions, etc.</a:t>
            </a:r>
            <a:endParaRPr lang="en-US" sz="8000" b="1" dirty="0">
              <a:highlight>
                <a:srgbClr val="FFFF00"/>
              </a:highlight>
              <a:latin typeface="Arial" panose="020B0604020202020204" pitchFamily="34" charset="0"/>
              <a:cs typeface="Arial" panose="020B0604020202020204" pitchFamily="34" charset="0"/>
            </a:endParaRPr>
          </a:p>
          <a:p>
            <a:r>
              <a:rPr lang="en-US" sz="8000" b="1" dirty="0">
                <a:highlight>
                  <a:srgbClr val="FFFF00"/>
                </a:highlight>
                <a:latin typeface="Arial" panose="020B0604020202020204" pitchFamily="34" charset="0"/>
                <a:cs typeface="Arial" panose="020B0604020202020204" pitchFamily="34" charset="0"/>
              </a:rPr>
              <a:t>OCCASIONAL WORK GROUP EVENTS:</a:t>
            </a:r>
          </a:p>
          <a:p>
            <a:pPr lvl="1"/>
            <a:r>
              <a:rPr lang="en-US" sz="8000" dirty="0">
                <a:highlight>
                  <a:srgbClr val="FFFF00"/>
                </a:highlight>
                <a:latin typeface="Arial" panose="020B0604020202020204" pitchFamily="34" charset="0"/>
                <a:cs typeface="Arial" panose="020B0604020202020204" pitchFamily="34" charset="0"/>
              </a:rPr>
              <a:t>Occasional group events </a:t>
            </a:r>
            <a:r>
              <a:rPr lang="en-US" sz="8000" dirty="0">
                <a:latin typeface="Arial" panose="020B0604020202020204" pitchFamily="34" charset="0"/>
                <a:cs typeface="Arial" panose="020B0604020202020204" pitchFamily="34" charset="0"/>
              </a:rPr>
              <a:t>may be held by a department or work group to celebrate extraordinary individual or group accomplishments, or the retirement or departure of key, long-term staff or faculty. </a:t>
            </a:r>
          </a:p>
          <a:p>
            <a:pPr lvl="1"/>
            <a:r>
              <a:rPr lang="en-US" sz="8000" dirty="0">
                <a:highlight>
                  <a:srgbClr val="FFFF00"/>
                </a:highlight>
                <a:latin typeface="Arial" panose="020B0604020202020204" pitchFamily="34" charset="0"/>
                <a:cs typeface="Arial" panose="020B0604020202020204" pitchFamily="34" charset="0"/>
              </a:rPr>
              <a:t>Receptions honoring faculty and graduate students or welcoming back events can generally be viewed as de minimus and </a:t>
            </a:r>
          </a:p>
          <a:p>
            <a:pPr lvl="1"/>
            <a:r>
              <a:rPr lang="en-US" sz="8000" dirty="0">
                <a:highlight>
                  <a:srgbClr val="FFFF00"/>
                </a:highlight>
                <a:latin typeface="Arial" panose="020B0604020202020204" pitchFamily="34" charset="0"/>
                <a:cs typeface="Arial" panose="020B0604020202020204" pitchFamily="34" charset="0"/>
              </a:rPr>
              <a:t>reasonable.  </a:t>
            </a:r>
            <a:r>
              <a:rPr lang="en-US" sz="8000" dirty="0">
                <a:latin typeface="Arial" panose="020B0604020202020204" pitchFamily="34" charset="0"/>
                <a:cs typeface="Arial" panose="020B0604020202020204" pitchFamily="34" charset="0"/>
              </a:rPr>
              <a:t>Care should be taken to manage the per capita cost to guidelines totals that don’t exceed $50 per person.</a:t>
            </a:r>
          </a:p>
          <a:p>
            <a:r>
              <a:rPr lang="en-US" sz="8000" b="1" dirty="0">
                <a:latin typeface="Arial" panose="020B0604020202020204" pitchFamily="34" charset="0"/>
                <a:cs typeface="Arial" panose="020B0604020202020204" pitchFamily="34" charset="0"/>
              </a:rPr>
              <a:t>LOCATION OF THE BUSINESS MEAL:</a:t>
            </a:r>
          </a:p>
          <a:p>
            <a:pPr lvl="1"/>
            <a:r>
              <a:rPr lang="en-US" sz="8000" dirty="0">
                <a:highlight>
                  <a:srgbClr val="FFFF00"/>
                </a:highlight>
                <a:latin typeface="Arial" panose="020B0604020202020204" pitchFamily="34" charset="0"/>
                <a:cs typeface="Arial" panose="020B0604020202020204" pitchFamily="34" charset="0"/>
              </a:rPr>
              <a:t>Where possible, business meals should be conducted on campus</a:t>
            </a:r>
            <a:r>
              <a:rPr lang="en-US" sz="8000" dirty="0">
                <a:latin typeface="Arial" panose="020B0604020202020204" pitchFamily="34" charset="0"/>
                <a:cs typeface="Arial" panose="020B0604020202020204" pitchFamily="34" charset="0"/>
              </a:rPr>
              <a:t>.  Tulane eating/catering facilities provide a wide range of venues/options to conduct most meetings. </a:t>
            </a:r>
          </a:p>
          <a:p>
            <a:pPr lvl="1"/>
            <a:r>
              <a:rPr lang="en-US" sz="8000" dirty="0">
                <a:highlight>
                  <a:srgbClr val="FFFF00"/>
                </a:highlight>
                <a:latin typeface="Arial" panose="020B0604020202020204" pitchFamily="34" charset="0"/>
                <a:cs typeface="Arial" panose="020B0604020202020204" pitchFamily="34" charset="0"/>
              </a:rPr>
              <a:t>Tulane employees should not meet off campus for lunch or other meals unless such meetings are critical to the performance of business</a:t>
            </a:r>
            <a:r>
              <a:rPr lang="en-US" sz="8000" dirty="0">
                <a:latin typeface="Arial" panose="020B0604020202020204" pitchFamily="34" charset="0"/>
                <a:cs typeface="Arial" panose="020B0604020202020204" pitchFamily="34" charset="0"/>
              </a:rPr>
              <a:t>. The documentation should explain why such meetings are needed.  Where possible, meetings should be conducted during the workday.  </a:t>
            </a:r>
          </a:p>
          <a:p>
            <a:pPr lvl="1"/>
            <a:endParaRPr lang="en-US" sz="8000" b="1" dirty="0">
              <a:latin typeface="Arial" panose="020B0604020202020204" pitchFamily="34" charset="0"/>
              <a:cs typeface="Arial" panose="020B0604020202020204" pitchFamily="34" charset="0"/>
            </a:endParaRPr>
          </a:p>
          <a:p>
            <a:pPr lvl="1"/>
            <a:endParaRPr lang="en-US" sz="8000" b="1" dirty="0">
              <a:latin typeface="Arial" panose="020B0604020202020204" pitchFamily="34" charset="0"/>
              <a:cs typeface="Arial" panose="020B0604020202020204" pitchFamily="34" charset="0"/>
            </a:endParaRPr>
          </a:p>
          <a:p>
            <a:pPr marL="0" indent="0">
              <a:buNone/>
            </a:pPr>
            <a:endParaRPr lang="en-US" sz="8000" dirty="0">
              <a:latin typeface="Arial" panose="020B0604020202020204" pitchFamily="34" charset="0"/>
              <a:cs typeface="Arial" panose="020B0604020202020204" pitchFamily="34" charset="0"/>
            </a:endParaRPr>
          </a:p>
          <a:p>
            <a:endParaRPr lang="en-US" dirty="0"/>
          </a:p>
          <a:p>
            <a:pPr lvl="1"/>
            <a:endParaRPr lang="en-US" b="1" dirty="0">
              <a:highlight>
                <a:srgbClr val="FFFF00"/>
              </a:highlight>
            </a:endParaRPr>
          </a:p>
          <a:p>
            <a:pPr marL="0" indent="0">
              <a:buNone/>
            </a:pPr>
            <a:r>
              <a:rPr lang="en" b="1" dirty="0"/>
              <a:t>	</a:t>
            </a:r>
          </a:p>
          <a:p>
            <a:endParaRPr lang="en-US" dirty="0"/>
          </a:p>
        </p:txBody>
      </p:sp>
    </p:spTree>
    <p:extLst>
      <p:ext uri="{BB962C8B-B14F-4D97-AF65-F5344CB8AC3E}">
        <p14:creationId xmlns:p14="http://schemas.microsoft.com/office/powerpoint/2010/main" val="1003867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97EB6-01BA-4947-B822-272AAB6F9628}"/>
              </a:ext>
            </a:extLst>
          </p:cNvPr>
          <p:cNvSpPr>
            <a:spLocks noGrp="1"/>
          </p:cNvSpPr>
          <p:nvPr>
            <p:ph type="title"/>
          </p:nvPr>
        </p:nvSpPr>
        <p:spPr>
          <a:xfrm>
            <a:off x="838200" y="62145"/>
            <a:ext cx="10515600" cy="1162973"/>
          </a:xfrm>
        </p:spPr>
        <p:txBody>
          <a:bodyPr>
            <a:normAutofit/>
          </a:bodyPr>
          <a:lstStyle/>
          <a:p>
            <a:pPr algn="ctr"/>
            <a:r>
              <a:rPr lang="en-US" sz="2800" dirty="0">
                <a:latin typeface="Arial" panose="020B0604020202020204" pitchFamily="34" charset="0"/>
                <a:cs typeface="Arial" panose="020B0604020202020204" pitchFamily="34" charset="0"/>
              </a:rPr>
              <a:t>CREATING AN EXPENSE REPORT FOR LOCAL MEALS/SNACKS</a:t>
            </a:r>
          </a:p>
        </p:txBody>
      </p:sp>
      <p:sp>
        <p:nvSpPr>
          <p:cNvPr id="3" name="Content Placeholder 2">
            <a:extLst>
              <a:ext uri="{FF2B5EF4-FFF2-40B4-BE49-F238E27FC236}">
                <a16:creationId xmlns:a16="http://schemas.microsoft.com/office/drawing/2014/main" id="{162112F6-962A-4E68-AE89-D03AA907A4FB}"/>
              </a:ext>
            </a:extLst>
          </p:cNvPr>
          <p:cNvSpPr>
            <a:spLocks noGrp="1"/>
          </p:cNvSpPr>
          <p:nvPr>
            <p:ph idx="1"/>
          </p:nvPr>
        </p:nvSpPr>
        <p:spPr>
          <a:xfrm>
            <a:off x="838200" y="1123950"/>
            <a:ext cx="10515600" cy="5457825"/>
          </a:xfrm>
        </p:spPr>
        <p:txBody>
          <a:bodyPr/>
          <a:lstStyle/>
          <a:p>
            <a:r>
              <a:rPr lang="en-US" dirty="0"/>
              <a:t>Click on Create and New Expense Report</a:t>
            </a:r>
          </a:p>
          <a:p>
            <a:r>
              <a:rPr lang="en-US" dirty="0"/>
              <a:t>Fill out information on header and save</a:t>
            </a:r>
          </a:p>
          <a:p>
            <a:r>
              <a:rPr lang="en-US" dirty="0"/>
              <a:t>Click on “Local Meal/Snacks-on Campus and fill in expense details. </a:t>
            </a:r>
          </a:p>
          <a:p>
            <a:pPr marL="0" indent="0">
              <a:buNone/>
            </a:pPr>
            <a:endParaRPr lang="en-US" dirty="0"/>
          </a:p>
          <a:p>
            <a:pPr marL="0" indent="0">
              <a:buNone/>
            </a:pPr>
            <a:endParaRPr lang="en-US" dirty="0"/>
          </a:p>
        </p:txBody>
      </p:sp>
      <p:pic>
        <p:nvPicPr>
          <p:cNvPr id="7" name="Picture 6">
            <a:extLst>
              <a:ext uri="{FF2B5EF4-FFF2-40B4-BE49-F238E27FC236}">
                <a16:creationId xmlns:a16="http://schemas.microsoft.com/office/drawing/2014/main" id="{8B3E9424-CC18-42AB-A6EB-1EDBDC9D4979}"/>
              </a:ext>
            </a:extLst>
          </p:cNvPr>
          <p:cNvPicPr>
            <a:picLocks noChangeAspect="1"/>
          </p:cNvPicPr>
          <p:nvPr/>
        </p:nvPicPr>
        <p:blipFill>
          <a:blip r:embed="rId2"/>
          <a:stretch>
            <a:fillRect/>
          </a:stretch>
        </p:blipFill>
        <p:spPr>
          <a:xfrm>
            <a:off x="838200" y="2638425"/>
            <a:ext cx="10613994" cy="4055338"/>
          </a:xfrm>
          <a:prstGeom prst="rect">
            <a:avLst/>
          </a:prstGeom>
        </p:spPr>
      </p:pic>
    </p:spTree>
    <p:extLst>
      <p:ext uri="{BB962C8B-B14F-4D97-AF65-F5344CB8AC3E}">
        <p14:creationId xmlns:p14="http://schemas.microsoft.com/office/powerpoint/2010/main" val="131405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56897-DD27-47E8-8A66-B5282DB12004}"/>
              </a:ext>
            </a:extLst>
          </p:cNvPr>
          <p:cNvSpPr>
            <a:spLocks noGrp="1"/>
          </p:cNvSpPr>
          <p:nvPr>
            <p:ph type="ctrTitle"/>
          </p:nvPr>
        </p:nvSpPr>
        <p:spPr>
          <a:xfrm>
            <a:off x="1452978" y="115410"/>
            <a:ext cx="9144000" cy="656947"/>
          </a:xfrm>
        </p:spPr>
        <p:txBody>
          <a:bodyPr>
            <a:normAutofit fontScale="90000"/>
          </a:bodyPr>
          <a:lstStyle/>
          <a:p>
            <a:br>
              <a:rPr lang="en-US" sz="5400" dirty="0"/>
            </a:br>
            <a:br>
              <a:rPr lang="en-US" sz="5400" dirty="0"/>
            </a:br>
            <a:br>
              <a:rPr lang="en-US" sz="5400" dirty="0"/>
            </a:br>
            <a:br>
              <a:rPr lang="en-US" sz="5400" dirty="0"/>
            </a:br>
            <a:br>
              <a:rPr lang="en-US" sz="5400" dirty="0"/>
            </a:br>
            <a:br>
              <a:rPr lang="en-US" sz="3200" dirty="0"/>
            </a:br>
            <a:r>
              <a:rPr lang="en-US" sz="3600" b="1" dirty="0">
                <a:latin typeface="Arial" panose="020B0604020202020204" pitchFamily="34" charset="0"/>
                <a:cs typeface="Arial" panose="020B0604020202020204" pitchFamily="34" charset="0"/>
              </a:rPr>
              <a:t>CONTENTS</a:t>
            </a:r>
            <a:endParaRPr lang="en-US" sz="3600" b="1" dirty="0"/>
          </a:p>
        </p:txBody>
      </p:sp>
      <p:sp>
        <p:nvSpPr>
          <p:cNvPr id="3" name="Subtitle 2">
            <a:extLst>
              <a:ext uri="{FF2B5EF4-FFF2-40B4-BE49-F238E27FC236}">
                <a16:creationId xmlns:a16="http://schemas.microsoft.com/office/drawing/2014/main" id="{605AACAC-C9D0-44A5-A2F3-6D709448F449}"/>
              </a:ext>
            </a:extLst>
          </p:cNvPr>
          <p:cNvSpPr>
            <a:spLocks noGrp="1"/>
          </p:cNvSpPr>
          <p:nvPr>
            <p:ph type="subTitle" idx="1"/>
          </p:nvPr>
        </p:nvSpPr>
        <p:spPr>
          <a:xfrm>
            <a:off x="1524000" y="949911"/>
            <a:ext cx="9144000" cy="5663953"/>
          </a:xfrm>
        </p:spPr>
        <p:txBody>
          <a:bodyPr>
            <a:normAutofit fontScale="92500"/>
          </a:bodyPr>
          <a:lstStyle/>
          <a:p>
            <a:pPr marL="342900" indent="-342900" algn="l">
              <a:buFont typeface="Arial" panose="020B0604020202020204" pitchFamily="34" charset="0"/>
              <a:buChar char="•"/>
            </a:pPr>
            <a:r>
              <a:rPr lang="en-US" sz="3200" dirty="0">
                <a:latin typeface="Arial" panose="020B0604020202020204" pitchFamily="34" charset="0"/>
                <a:cs typeface="Arial" panose="020B0604020202020204" pitchFamily="34" charset="0"/>
              </a:rPr>
              <a:t>DEMINIMUS MEALS</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EXPLANATION OF DEMINIMUS EVENTS</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CREATING AN EXPENSE REPORT FOR DEMINIMUS </a:t>
            </a:r>
          </a:p>
          <a:p>
            <a:pPr marL="342900" indent="-342900" algn="l">
              <a:buFont typeface="Arial" panose="020B0604020202020204" pitchFamily="34" charset="0"/>
              <a:buChar char="•"/>
            </a:pPr>
            <a:r>
              <a:rPr lang="en-US" sz="3200" dirty="0">
                <a:latin typeface="Arial" panose="020B0604020202020204" pitchFamily="34" charset="0"/>
                <a:cs typeface="Arial" panose="020B0604020202020204" pitchFamily="34" charset="0"/>
              </a:rPr>
              <a:t>LOCAL MEALS ON CAMPUS </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CREATE AN EXPENSE REPORT FOR LOCAL MEALS </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CREATING ATTENDEES </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CREATING ATTENDEE GROUPS </a:t>
            </a:r>
          </a:p>
          <a:p>
            <a:pPr marL="342900" indent="-342900" algn="l">
              <a:buFont typeface="Arial" panose="020B0604020202020204" pitchFamily="34" charset="0"/>
              <a:buChar char="•"/>
            </a:pPr>
            <a:r>
              <a:rPr lang="en-US" sz="3200" dirty="0">
                <a:latin typeface="Arial" panose="020B0604020202020204" pitchFamily="34" charset="0"/>
                <a:cs typeface="Arial" panose="020B0604020202020204" pitchFamily="34" charset="0"/>
              </a:rPr>
              <a:t>ENTERTAINMENT MEALS </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CREATING AN EXPENSE REPORT FOR ENTERTAINMENT MEAL </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CREATING ATTENDEES</a:t>
            </a:r>
          </a:p>
          <a:p>
            <a:pPr marL="800100" lvl="1"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CREATING NEW ATTENDEE FOR A LARGE GROUP WITH THE LIST OF ATTENDEES UPLOADED. </a:t>
            </a:r>
          </a:p>
        </p:txBody>
      </p:sp>
    </p:spTree>
    <p:extLst>
      <p:ext uri="{BB962C8B-B14F-4D97-AF65-F5344CB8AC3E}">
        <p14:creationId xmlns:p14="http://schemas.microsoft.com/office/powerpoint/2010/main" val="1425839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CCD996A-4057-4F3F-BCEE-C2D0D339F977}"/>
              </a:ext>
            </a:extLst>
          </p:cNvPr>
          <p:cNvSpPr>
            <a:spLocks noGrp="1"/>
          </p:cNvSpPr>
          <p:nvPr>
            <p:ph idx="1"/>
          </p:nvPr>
        </p:nvSpPr>
        <p:spPr>
          <a:xfrm>
            <a:off x="838200" y="110972"/>
            <a:ext cx="10515600" cy="6323444"/>
          </a:xfrm>
        </p:spPr>
        <p:txBody>
          <a:bodyPr/>
          <a:lstStyle/>
          <a:p>
            <a:r>
              <a:rPr lang="en-US" dirty="0"/>
              <a:t>Scroll down and you will see “Attendees.” This field is required for all meals. </a:t>
            </a:r>
          </a:p>
          <a:p>
            <a:r>
              <a:rPr lang="en-US" dirty="0"/>
              <a:t>All attendees must be added to the attendee list by adding a new attendee or searching for them under favorites or advanced search. </a:t>
            </a:r>
          </a:p>
          <a:p>
            <a:r>
              <a:rPr lang="en-US" dirty="0"/>
              <a:t>Once you add a new attendee, it will stay in the favorites tab for easy access. Click on the tab you need for your attendees.</a:t>
            </a:r>
          </a:p>
          <a:p>
            <a:pPr marL="0" indent="0">
              <a:buNone/>
            </a:pPr>
            <a:br>
              <a:rPr lang="en-US" dirty="0"/>
            </a:br>
            <a:endParaRPr lang="en-US" dirty="0"/>
          </a:p>
        </p:txBody>
      </p:sp>
      <p:pic>
        <p:nvPicPr>
          <p:cNvPr id="9" name="Picture 8">
            <a:extLst>
              <a:ext uri="{FF2B5EF4-FFF2-40B4-BE49-F238E27FC236}">
                <a16:creationId xmlns:a16="http://schemas.microsoft.com/office/drawing/2014/main" id="{ED3F4246-CEE6-4577-BEC2-E20A9ACA3627}"/>
              </a:ext>
            </a:extLst>
          </p:cNvPr>
          <p:cNvPicPr>
            <a:picLocks noChangeAspect="1"/>
          </p:cNvPicPr>
          <p:nvPr/>
        </p:nvPicPr>
        <p:blipFill>
          <a:blip r:embed="rId2"/>
          <a:stretch>
            <a:fillRect/>
          </a:stretch>
        </p:blipFill>
        <p:spPr>
          <a:xfrm>
            <a:off x="838200" y="2849731"/>
            <a:ext cx="8944992" cy="3897297"/>
          </a:xfrm>
          <a:prstGeom prst="rect">
            <a:avLst/>
          </a:prstGeom>
        </p:spPr>
      </p:pic>
      <p:cxnSp>
        <p:nvCxnSpPr>
          <p:cNvPr id="11" name="Straight Arrow Connector 10">
            <a:extLst>
              <a:ext uri="{FF2B5EF4-FFF2-40B4-BE49-F238E27FC236}">
                <a16:creationId xmlns:a16="http://schemas.microsoft.com/office/drawing/2014/main" id="{46713735-9916-436B-9632-ECB9FF8370A2}"/>
              </a:ext>
            </a:extLst>
          </p:cNvPr>
          <p:cNvCxnSpPr>
            <a:cxnSpLocks/>
          </p:cNvCxnSpPr>
          <p:nvPr/>
        </p:nvCxnSpPr>
        <p:spPr>
          <a:xfrm>
            <a:off x="6747030" y="5477522"/>
            <a:ext cx="0" cy="5859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048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08110-AD7F-472E-A349-3FFC0F21C080}"/>
              </a:ext>
            </a:extLst>
          </p:cNvPr>
          <p:cNvSpPr>
            <a:spLocks noGrp="1"/>
          </p:cNvSpPr>
          <p:nvPr>
            <p:ph idx="1"/>
          </p:nvPr>
        </p:nvSpPr>
        <p:spPr>
          <a:xfrm>
            <a:off x="772357" y="248575"/>
            <a:ext cx="11419643" cy="6418554"/>
          </a:xfrm>
        </p:spPr>
        <p:txBody>
          <a:bodyPr/>
          <a:lstStyle/>
          <a:p>
            <a:r>
              <a:rPr lang="en-US" dirty="0"/>
              <a:t>Click on the Favorite Tabs. All attendees are under the favorites because they were added as new attendees and then default to favorites.</a:t>
            </a:r>
          </a:p>
          <a:p>
            <a:r>
              <a:rPr lang="en-US" dirty="0"/>
              <a:t>Click on Attendee Groups. Each group you create has attendees in it that are used frequently so you do not have to search for them. </a:t>
            </a:r>
          </a:p>
          <a:p>
            <a:r>
              <a:rPr lang="en-US" dirty="0"/>
              <a:t>Highlight the attendees to add to the report and click on add to expense. </a:t>
            </a:r>
          </a:p>
        </p:txBody>
      </p:sp>
      <p:pic>
        <p:nvPicPr>
          <p:cNvPr id="4" name="Content Placeholder 3">
            <a:extLst>
              <a:ext uri="{FF2B5EF4-FFF2-40B4-BE49-F238E27FC236}">
                <a16:creationId xmlns:a16="http://schemas.microsoft.com/office/drawing/2014/main" id="{BB8CD367-D8D4-497C-A426-7B3DBB0745AD}"/>
              </a:ext>
            </a:extLst>
          </p:cNvPr>
          <p:cNvPicPr>
            <a:picLocks noChangeAspect="1"/>
          </p:cNvPicPr>
          <p:nvPr/>
        </p:nvPicPr>
        <p:blipFill>
          <a:blip r:embed="rId3"/>
          <a:stretch>
            <a:fillRect/>
          </a:stretch>
        </p:blipFill>
        <p:spPr>
          <a:xfrm>
            <a:off x="772357" y="2689933"/>
            <a:ext cx="5722397" cy="3977196"/>
          </a:xfrm>
          <a:prstGeom prst="rect">
            <a:avLst/>
          </a:prstGeom>
        </p:spPr>
      </p:pic>
      <p:pic>
        <p:nvPicPr>
          <p:cNvPr id="5" name="Picture 4">
            <a:extLst>
              <a:ext uri="{FF2B5EF4-FFF2-40B4-BE49-F238E27FC236}">
                <a16:creationId xmlns:a16="http://schemas.microsoft.com/office/drawing/2014/main" id="{68120AC3-5048-4539-B10D-87DF4E994D5B}"/>
              </a:ext>
            </a:extLst>
          </p:cNvPr>
          <p:cNvPicPr>
            <a:picLocks noChangeAspect="1"/>
          </p:cNvPicPr>
          <p:nvPr/>
        </p:nvPicPr>
        <p:blipFill>
          <a:blip r:embed="rId4"/>
          <a:stretch>
            <a:fillRect/>
          </a:stretch>
        </p:blipFill>
        <p:spPr>
          <a:xfrm>
            <a:off x="6662341" y="2672179"/>
            <a:ext cx="5393536" cy="3994950"/>
          </a:xfrm>
          <a:prstGeom prst="rect">
            <a:avLst/>
          </a:prstGeom>
        </p:spPr>
      </p:pic>
      <p:cxnSp>
        <p:nvCxnSpPr>
          <p:cNvPr id="9" name="Straight Arrow Connector 8">
            <a:extLst>
              <a:ext uri="{FF2B5EF4-FFF2-40B4-BE49-F238E27FC236}">
                <a16:creationId xmlns:a16="http://schemas.microsoft.com/office/drawing/2014/main" id="{68DEC3BC-ECE0-4CD2-B7CC-355072574432}"/>
              </a:ext>
            </a:extLst>
          </p:cNvPr>
          <p:cNvCxnSpPr>
            <a:cxnSpLocks/>
          </p:cNvCxnSpPr>
          <p:nvPr/>
        </p:nvCxnSpPr>
        <p:spPr>
          <a:xfrm>
            <a:off x="1855433" y="2867487"/>
            <a:ext cx="0" cy="31071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766A574-42D8-4218-AA20-94F1F1EC8748}"/>
              </a:ext>
            </a:extLst>
          </p:cNvPr>
          <p:cNvCxnSpPr>
            <a:cxnSpLocks/>
          </p:cNvCxnSpPr>
          <p:nvPr/>
        </p:nvCxnSpPr>
        <p:spPr>
          <a:xfrm>
            <a:off x="2876365" y="2867487"/>
            <a:ext cx="1" cy="3107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9C8BF0A-6C68-43A1-9E38-A324D5D92D0C}"/>
              </a:ext>
            </a:extLst>
          </p:cNvPr>
          <p:cNvCxnSpPr>
            <a:cxnSpLocks/>
          </p:cNvCxnSpPr>
          <p:nvPr/>
        </p:nvCxnSpPr>
        <p:spPr>
          <a:xfrm>
            <a:off x="10804634" y="5738648"/>
            <a:ext cx="0" cy="6201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4539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87C7BF7-ED8B-47D5-88DC-A7D6FDA8111D}"/>
              </a:ext>
            </a:extLst>
          </p:cNvPr>
          <p:cNvSpPr>
            <a:spLocks noGrp="1"/>
          </p:cNvSpPr>
          <p:nvPr>
            <p:ph idx="1"/>
          </p:nvPr>
        </p:nvSpPr>
        <p:spPr>
          <a:xfrm>
            <a:off x="838200" y="210207"/>
            <a:ext cx="9672145" cy="5966756"/>
          </a:xfrm>
        </p:spPr>
        <p:txBody>
          <a:bodyPr/>
          <a:lstStyle/>
          <a:p>
            <a:r>
              <a:rPr lang="en-US" dirty="0"/>
              <a:t>Click on the box above the attendees to highlight them all and add to the expense report</a:t>
            </a:r>
          </a:p>
          <a:p>
            <a:r>
              <a:rPr lang="en-US" dirty="0"/>
              <a:t>Click save</a:t>
            </a:r>
          </a:p>
          <a:p>
            <a:pPr marL="0" indent="0">
              <a:buNone/>
            </a:pPr>
            <a:endParaRPr lang="en-US" dirty="0"/>
          </a:p>
          <a:p>
            <a:pPr marL="0" indent="0">
              <a:buNone/>
            </a:pPr>
            <a:endParaRPr lang="en-US" dirty="0"/>
          </a:p>
        </p:txBody>
      </p:sp>
      <p:pic>
        <p:nvPicPr>
          <p:cNvPr id="7" name="Content Placeholder 3">
            <a:extLst>
              <a:ext uri="{FF2B5EF4-FFF2-40B4-BE49-F238E27FC236}">
                <a16:creationId xmlns:a16="http://schemas.microsoft.com/office/drawing/2014/main" id="{B01306AD-464E-4D7D-A78E-A284687C433F}"/>
              </a:ext>
            </a:extLst>
          </p:cNvPr>
          <p:cNvPicPr>
            <a:picLocks noChangeAspect="1"/>
          </p:cNvPicPr>
          <p:nvPr/>
        </p:nvPicPr>
        <p:blipFill>
          <a:blip r:embed="rId2"/>
          <a:stretch>
            <a:fillRect/>
          </a:stretch>
        </p:blipFill>
        <p:spPr>
          <a:xfrm>
            <a:off x="840828" y="1650124"/>
            <a:ext cx="10857186" cy="4997669"/>
          </a:xfrm>
          <a:prstGeom prst="rect">
            <a:avLst/>
          </a:prstGeom>
        </p:spPr>
      </p:pic>
      <p:cxnSp>
        <p:nvCxnSpPr>
          <p:cNvPr id="9" name="Straight Arrow Connector 8">
            <a:extLst>
              <a:ext uri="{FF2B5EF4-FFF2-40B4-BE49-F238E27FC236}">
                <a16:creationId xmlns:a16="http://schemas.microsoft.com/office/drawing/2014/main" id="{D184D902-BE5C-490F-815A-1CD1ED2A329F}"/>
              </a:ext>
            </a:extLst>
          </p:cNvPr>
          <p:cNvCxnSpPr>
            <a:cxnSpLocks/>
          </p:cNvCxnSpPr>
          <p:nvPr/>
        </p:nvCxnSpPr>
        <p:spPr>
          <a:xfrm>
            <a:off x="6096000" y="2196662"/>
            <a:ext cx="0" cy="95644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306E9EC-E05A-4D96-A034-F132557F7BFA}"/>
              </a:ext>
            </a:extLst>
          </p:cNvPr>
          <p:cNvCxnSpPr>
            <a:cxnSpLocks/>
          </p:cNvCxnSpPr>
          <p:nvPr/>
        </p:nvCxnSpPr>
        <p:spPr>
          <a:xfrm>
            <a:off x="7451834" y="6442841"/>
            <a:ext cx="94593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11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CF3443-5AE7-4AD0-8561-CD2762099B94}"/>
              </a:ext>
            </a:extLst>
          </p:cNvPr>
          <p:cNvSpPr>
            <a:spLocks noGrp="1"/>
          </p:cNvSpPr>
          <p:nvPr>
            <p:ph idx="1"/>
          </p:nvPr>
        </p:nvSpPr>
        <p:spPr>
          <a:xfrm>
            <a:off x="838200" y="472966"/>
            <a:ext cx="10515600" cy="5703997"/>
          </a:xfrm>
        </p:spPr>
        <p:txBody>
          <a:bodyPr/>
          <a:lstStyle/>
          <a:p>
            <a:endParaRPr lang="en-US" dirty="0"/>
          </a:p>
          <a:p>
            <a:r>
              <a:rPr lang="en-US" dirty="0"/>
              <a:t>Click on expense to open expense details and click on allocate.</a:t>
            </a:r>
          </a:p>
          <a:p>
            <a:r>
              <a:rPr lang="en-US" dirty="0"/>
              <a:t>Allocate the expense to the account you want.</a:t>
            </a:r>
          </a:p>
          <a:p>
            <a:r>
              <a:rPr lang="en-US" dirty="0"/>
              <a:t>Save the allocation.</a:t>
            </a:r>
          </a:p>
          <a:p>
            <a:r>
              <a:rPr lang="en-US" dirty="0"/>
              <a:t>The report is now ready to be printed, emailed, or saved as a PDF. This must go with the original receipts. </a:t>
            </a:r>
          </a:p>
          <a:p>
            <a:r>
              <a:rPr lang="en-US" dirty="0"/>
              <a:t>If there are more expenses to add, continue with the report.</a:t>
            </a:r>
          </a:p>
          <a:p>
            <a:r>
              <a:rPr lang="en-US" dirty="0"/>
              <a:t>If the report is finished, submit for approval. If you are working as a delegate, click on notify employee.</a:t>
            </a:r>
          </a:p>
          <a:p>
            <a:r>
              <a:rPr lang="en-US" dirty="0"/>
              <a:t>If you need guidance on these steps to complete the report, see slides 11-14.  </a:t>
            </a:r>
          </a:p>
        </p:txBody>
      </p:sp>
    </p:spTree>
    <p:extLst>
      <p:ext uri="{BB962C8B-B14F-4D97-AF65-F5344CB8AC3E}">
        <p14:creationId xmlns:p14="http://schemas.microsoft.com/office/powerpoint/2010/main" val="2832668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1569-DB2B-4CA2-BFF9-CDF695F4DE47}"/>
              </a:ext>
            </a:extLst>
          </p:cNvPr>
          <p:cNvSpPr>
            <a:spLocks noGrp="1"/>
          </p:cNvSpPr>
          <p:nvPr>
            <p:ph type="title"/>
          </p:nvPr>
        </p:nvSpPr>
        <p:spPr>
          <a:xfrm>
            <a:off x="838200" y="190502"/>
            <a:ext cx="10515600" cy="883696"/>
          </a:xfrm>
        </p:spPr>
        <p:txBody>
          <a:bodyPr>
            <a:normAutofit/>
          </a:bodyPr>
          <a:lstStyle/>
          <a:p>
            <a:r>
              <a:rPr lang="en-US" sz="2800" b="1" dirty="0">
                <a:latin typeface="Arial" panose="020B0604020202020204" pitchFamily="34" charset="0"/>
                <a:cs typeface="Arial" panose="020B0604020202020204" pitchFamily="34" charset="0"/>
              </a:rPr>
              <a:t>CREATING AN ENTERTAINMENT MEAL EXPENSE REPORT</a:t>
            </a:r>
          </a:p>
        </p:txBody>
      </p:sp>
      <p:sp>
        <p:nvSpPr>
          <p:cNvPr id="6" name="Content Placeholder 5">
            <a:extLst>
              <a:ext uri="{FF2B5EF4-FFF2-40B4-BE49-F238E27FC236}">
                <a16:creationId xmlns:a16="http://schemas.microsoft.com/office/drawing/2014/main" id="{54CFDF42-1825-4D41-968A-6CC1236694DF}"/>
              </a:ext>
            </a:extLst>
          </p:cNvPr>
          <p:cNvSpPr>
            <a:spLocks noGrp="1"/>
          </p:cNvSpPr>
          <p:nvPr>
            <p:ph idx="1"/>
          </p:nvPr>
        </p:nvSpPr>
        <p:spPr>
          <a:xfrm>
            <a:off x="838200" y="1207364"/>
            <a:ext cx="10515600" cy="5362112"/>
          </a:xfrm>
        </p:spPr>
        <p:txBody>
          <a:bodyPr>
            <a:normAutofit/>
          </a:bodyPr>
          <a:lstStyle/>
          <a:p>
            <a:r>
              <a:rPr lang="en-US" dirty="0">
                <a:latin typeface="Arial" panose="020B0604020202020204" pitchFamily="34" charset="0"/>
                <a:cs typeface="Arial" panose="020B0604020202020204" pitchFamily="34" charset="0"/>
              </a:rPr>
              <a:t>Click on Create a New Report and fill out all header information</a:t>
            </a:r>
          </a:p>
          <a:p>
            <a:r>
              <a:rPr lang="en-US" dirty="0">
                <a:latin typeface="Arial" panose="020B0604020202020204" pitchFamily="34" charset="0"/>
                <a:cs typeface="Arial" panose="020B0604020202020204" pitchFamily="34" charset="0"/>
              </a:rPr>
              <a:t>Click on Save…click on no when it asks if per diem is required</a:t>
            </a:r>
          </a:p>
          <a:p>
            <a:r>
              <a:rPr lang="en-US" dirty="0">
                <a:latin typeface="Arial" panose="020B0604020202020204" pitchFamily="34" charset="0"/>
                <a:cs typeface="Arial" panose="020B0604020202020204" pitchFamily="34" charset="0"/>
              </a:rPr>
              <a:t>Choose expense type “Entertainment Costs” and choose the type of Business Meal you are adding.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Fill out all required expense details</a:t>
            </a:r>
          </a:p>
          <a:p>
            <a:r>
              <a:rPr lang="en-US" dirty="0">
                <a:solidFill>
                  <a:srgbClr val="FF0000"/>
                </a:solidFill>
                <a:latin typeface="Arial" panose="020B0604020202020204" pitchFamily="34" charset="0"/>
                <a:cs typeface="Arial" panose="020B0604020202020204" pitchFamily="34" charset="0"/>
              </a:rPr>
              <a:t>NOTE**These expense types will not appear when using a Grant. Entertainment costs are not allowed on Grants. </a:t>
            </a:r>
          </a:p>
        </p:txBody>
      </p:sp>
      <p:pic>
        <p:nvPicPr>
          <p:cNvPr id="7" name="Picture 6">
            <a:extLst>
              <a:ext uri="{FF2B5EF4-FFF2-40B4-BE49-F238E27FC236}">
                <a16:creationId xmlns:a16="http://schemas.microsoft.com/office/drawing/2014/main" id="{E1162CA5-DB8A-42CC-84EE-DD08F03A9D3F}"/>
              </a:ext>
            </a:extLst>
          </p:cNvPr>
          <p:cNvPicPr>
            <a:picLocks noChangeAspect="1"/>
          </p:cNvPicPr>
          <p:nvPr/>
        </p:nvPicPr>
        <p:blipFill>
          <a:blip r:embed="rId2"/>
          <a:stretch>
            <a:fillRect/>
          </a:stretch>
        </p:blipFill>
        <p:spPr>
          <a:xfrm>
            <a:off x="838200" y="3168216"/>
            <a:ext cx="4819650" cy="1875410"/>
          </a:xfrm>
          <a:prstGeom prst="rect">
            <a:avLst/>
          </a:prstGeom>
        </p:spPr>
      </p:pic>
    </p:spTree>
    <p:extLst>
      <p:ext uri="{BB962C8B-B14F-4D97-AF65-F5344CB8AC3E}">
        <p14:creationId xmlns:p14="http://schemas.microsoft.com/office/powerpoint/2010/main" val="2433643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7D31DD-2EE2-478E-A100-A4CED96CE10A}"/>
              </a:ext>
            </a:extLst>
          </p:cNvPr>
          <p:cNvSpPr>
            <a:spLocks noGrp="1"/>
          </p:cNvSpPr>
          <p:nvPr>
            <p:ph idx="1"/>
          </p:nvPr>
        </p:nvSpPr>
        <p:spPr>
          <a:xfrm>
            <a:off x="838200" y="137604"/>
            <a:ext cx="10515600" cy="6039359"/>
          </a:xfrm>
        </p:spPr>
        <p:txBody>
          <a:bodyPr/>
          <a:lstStyle/>
          <a:p>
            <a:r>
              <a:rPr lang="en-US" dirty="0">
                <a:latin typeface="Arial" panose="020B0604020202020204" pitchFamily="34" charset="0"/>
                <a:cs typeface="Arial" panose="020B0604020202020204" pitchFamily="34" charset="0"/>
              </a:rPr>
              <a:t>Once all expense details have been filled in, click save.</a:t>
            </a:r>
          </a:p>
          <a:p>
            <a:r>
              <a:rPr lang="en-US" dirty="0">
                <a:latin typeface="Arial" panose="020B0604020202020204" pitchFamily="34" charset="0"/>
                <a:cs typeface="Arial" panose="020B0604020202020204" pitchFamily="34" charset="0"/>
              </a:rPr>
              <a:t>You will see Attendees and the next step is to add them.</a:t>
            </a:r>
          </a:p>
        </p:txBody>
      </p:sp>
      <p:pic>
        <p:nvPicPr>
          <p:cNvPr id="5" name="Picture 4">
            <a:extLst>
              <a:ext uri="{FF2B5EF4-FFF2-40B4-BE49-F238E27FC236}">
                <a16:creationId xmlns:a16="http://schemas.microsoft.com/office/drawing/2014/main" id="{A107746A-4A1A-4B2E-8772-2B4D3750FF26}"/>
              </a:ext>
            </a:extLst>
          </p:cNvPr>
          <p:cNvPicPr>
            <a:picLocks noChangeAspect="1"/>
          </p:cNvPicPr>
          <p:nvPr/>
        </p:nvPicPr>
        <p:blipFill>
          <a:blip r:embed="rId2"/>
          <a:stretch>
            <a:fillRect/>
          </a:stretch>
        </p:blipFill>
        <p:spPr>
          <a:xfrm>
            <a:off x="811567" y="1597981"/>
            <a:ext cx="9868270" cy="5122415"/>
          </a:xfrm>
          <a:prstGeom prst="rect">
            <a:avLst/>
          </a:prstGeom>
        </p:spPr>
      </p:pic>
      <p:cxnSp>
        <p:nvCxnSpPr>
          <p:cNvPr id="7" name="Straight Arrow Connector 6">
            <a:extLst>
              <a:ext uri="{FF2B5EF4-FFF2-40B4-BE49-F238E27FC236}">
                <a16:creationId xmlns:a16="http://schemas.microsoft.com/office/drawing/2014/main" id="{6AC4D718-C1EF-4338-89B9-CCEE90DD10F7}"/>
              </a:ext>
            </a:extLst>
          </p:cNvPr>
          <p:cNvCxnSpPr>
            <a:cxnSpLocks/>
          </p:cNvCxnSpPr>
          <p:nvPr/>
        </p:nvCxnSpPr>
        <p:spPr>
          <a:xfrm>
            <a:off x="6445188" y="6435363"/>
            <a:ext cx="97654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B17F6B02-3C42-4014-92D4-7F7424CB1EEF}"/>
              </a:ext>
            </a:extLst>
          </p:cNvPr>
          <p:cNvSpPr/>
          <p:nvPr/>
        </p:nvSpPr>
        <p:spPr>
          <a:xfrm>
            <a:off x="5987988" y="5566299"/>
            <a:ext cx="914400" cy="43500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28575">
                <a:solidFill>
                  <a:srgbClr val="FF0000"/>
                </a:solidFill>
              </a:ln>
              <a:noFill/>
            </a:endParaRPr>
          </a:p>
        </p:txBody>
      </p:sp>
    </p:spTree>
    <p:extLst>
      <p:ext uri="{BB962C8B-B14F-4D97-AF65-F5344CB8AC3E}">
        <p14:creationId xmlns:p14="http://schemas.microsoft.com/office/powerpoint/2010/main" val="2372754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BC1D6A-4E6B-46BC-A427-04B3F6E13604}"/>
              </a:ext>
            </a:extLst>
          </p:cNvPr>
          <p:cNvSpPr>
            <a:spLocks noGrp="1"/>
          </p:cNvSpPr>
          <p:nvPr>
            <p:ph idx="1"/>
          </p:nvPr>
        </p:nvSpPr>
        <p:spPr>
          <a:xfrm>
            <a:off x="838200" y="84338"/>
            <a:ext cx="10515600" cy="6565037"/>
          </a:xfrm>
        </p:spPr>
        <p:txBody>
          <a:bodyPr/>
          <a:lstStyle/>
          <a:p>
            <a:r>
              <a:rPr lang="en-US" dirty="0">
                <a:latin typeface="Arial" panose="020B0604020202020204" pitchFamily="34" charset="0"/>
                <a:cs typeface="Arial" panose="020B0604020202020204" pitchFamily="34" charset="0"/>
              </a:rPr>
              <a:t>Enter all Attendees</a:t>
            </a:r>
          </a:p>
          <a:p>
            <a:pPr lvl="1"/>
            <a:r>
              <a:rPr lang="en-US" dirty="0">
                <a:latin typeface="Arial" panose="020B0604020202020204" pitchFamily="34" charset="0"/>
                <a:cs typeface="Arial" panose="020B0604020202020204" pitchFamily="34" charset="0"/>
              </a:rPr>
              <a:t>You can add attendees by clicking on “create a new attendee”</a:t>
            </a:r>
          </a:p>
          <a:p>
            <a:pPr lvl="1"/>
            <a:r>
              <a:rPr lang="en-US" dirty="0">
                <a:latin typeface="Arial" panose="020B0604020202020204" pitchFamily="34" charset="0"/>
                <a:cs typeface="Arial" panose="020B0604020202020204" pitchFamily="34" charset="0"/>
              </a:rPr>
              <a:t>You can also click on “favorites” and if the attendee has previously been added, they will appear in the list and you simply click on their name, click on add to expense. </a:t>
            </a:r>
          </a:p>
          <a:p>
            <a:pPr lvl="1"/>
            <a:r>
              <a:rPr lang="en-US" dirty="0">
                <a:latin typeface="Arial" panose="020B0604020202020204" pitchFamily="34" charset="0"/>
                <a:cs typeface="Arial" panose="020B0604020202020204" pitchFamily="34" charset="0"/>
              </a:rPr>
              <a:t>If there are more than 10 attendees, you can attach a sign in list and create a single attendee. All functions that fall under this situation with many attendees </a:t>
            </a:r>
            <a:r>
              <a:rPr lang="en-US" u="sng" dirty="0">
                <a:latin typeface="Arial" panose="020B0604020202020204" pitchFamily="34" charset="0"/>
                <a:cs typeface="Arial" panose="020B0604020202020204" pitchFamily="34" charset="0"/>
              </a:rPr>
              <a:t>must have an attendance sign in list for documentation for all faculty, staff, and business associates &amp; students who attend. </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See example below. Note the last name is attendees, first name is the name of the function. </a:t>
            </a:r>
          </a:p>
          <a:p>
            <a:pPr marL="457200" lvl="1" indent="0">
              <a:buNone/>
            </a:pP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025F409-576B-4DC4-B7FF-1E6568D3ED5C}"/>
              </a:ext>
            </a:extLst>
          </p:cNvPr>
          <p:cNvPicPr/>
          <p:nvPr/>
        </p:nvPicPr>
        <p:blipFill>
          <a:blip r:embed="rId2"/>
          <a:stretch>
            <a:fillRect/>
          </a:stretch>
        </p:blipFill>
        <p:spPr>
          <a:xfrm>
            <a:off x="4522433" y="3781888"/>
            <a:ext cx="6432612" cy="2867487"/>
          </a:xfrm>
          <a:prstGeom prst="rect">
            <a:avLst/>
          </a:prstGeom>
        </p:spPr>
      </p:pic>
      <p:cxnSp>
        <p:nvCxnSpPr>
          <p:cNvPr id="7" name="Straight Arrow Connector 6">
            <a:extLst>
              <a:ext uri="{FF2B5EF4-FFF2-40B4-BE49-F238E27FC236}">
                <a16:creationId xmlns:a16="http://schemas.microsoft.com/office/drawing/2014/main" id="{ED58A732-DB59-496E-8F2E-E0C47B11E62A}"/>
              </a:ext>
            </a:extLst>
          </p:cNvPr>
          <p:cNvCxnSpPr>
            <a:cxnSpLocks/>
          </p:cNvCxnSpPr>
          <p:nvPr/>
        </p:nvCxnSpPr>
        <p:spPr>
          <a:xfrm flipH="1">
            <a:off x="9215021" y="4776186"/>
            <a:ext cx="74572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A277076-885A-4F34-914B-6A15F9BCD3F8}"/>
              </a:ext>
            </a:extLst>
          </p:cNvPr>
          <p:cNvCxnSpPr>
            <a:cxnSpLocks/>
          </p:cNvCxnSpPr>
          <p:nvPr/>
        </p:nvCxnSpPr>
        <p:spPr>
          <a:xfrm flipH="1" flipV="1">
            <a:off x="6747029" y="5291092"/>
            <a:ext cx="639192" cy="72796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4104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200A6E-01D9-469B-8CD2-6DCDEFC6F87A}"/>
              </a:ext>
            </a:extLst>
          </p:cNvPr>
          <p:cNvSpPr>
            <a:spLocks noGrp="1"/>
          </p:cNvSpPr>
          <p:nvPr>
            <p:ph idx="1"/>
          </p:nvPr>
        </p:nvSpPr>
        <p:spPr>
          <a:xfrm>
            <a:off x="838200" y="372861"/>
            <a:ext cx="10515600" cy="6258757"/>
          </a:xfrm>
        </p:spPr>
        <p:txBody>
          <a:bodyPr/>
          <a:lstStyle/>
          <a:p>
            <a:r>
              <a:rPr lang="en-US" dirty="0">
                <a:latin typeface="Arial" panose="020B0604020202020204" pitchFamily="34" charset="0"/>
                <a:cs typeface="Arial" panose="020B0604020202020204" pitchFamily="34" charset="0"/>
              </a:rPr>
              <a:t>All Attendees have been added by creating a new attendee for each person. They will now be in the favorites list until deleted</a:t>
            </a:r>
          </a:p>
          <a:p>
            <a:r>
              <a:rPr lang="en-US" dirty="0">
                <a:latin typeface="Arial" panose="020B0604020202020204" pitchFamily="34" charset="0"/>
                <a:cs typeface="Arial" panose="020B0604020202020204" pitchFamily="34" charset="0"/>
              </a:rPr>
              <a:t>Click in the box at the top to highlight all attendees. Save to add them to the report. You can see there are 14 attendees</a:t>
            </a: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1EE18F2-2BA1-4446-9AAA-65E9B3CC8B77}"/>
              </a:ext>
            </a:extLst>
          </p:cNvPr>
          <p:cNvPicPr>
            <a:picLocks noChangeAspect="1"/>
          </p:cNvPicPr>
          <p:nvPr/>
        </p:nvPicPr>
        <p:blipFill>
          <a:blip r:embed="rId2"/>
          <a:stretch>
            <a:fillRect/>
          </a:stretch>
        </p:blipFill>
        <p:spPr>
          <a:xfrm>
            <a:off x="821554" y="2308194"/>
            <a:ext cx="9681839" cy="4429956"/>
          </a:xfrm>
          <a:prstGeom prst="rect">
            <a:avLst/>
          </a:prstGeom>
        </p:spPr>
      </p:pic>
      <p:cxnSp>
        <p:nvCxnSpPr>
          <p:cNvPr id="7" name="Straight Arrow Connector 6">
            <a:extLst>
              <a:ext uri="{FF2B5EF4-FFF2-40B4-BE49-F238E27FC236}">
                <a16:creationId xmlns:a16="http://schemas.microsoft.com/office/drawing/2014/main" id="{8BE62C69-12DC-4350-BC61-16F6601C47B1}"/>
              </a:ext>
            </a:extLst>
          </p:cNvPr>
          <p:cNvCxnSpPr>
            <a:cxnSpLocks/>
          </p:cNvCxnSpPr>
          <p:nvPr/>
        </p:nvCxnSpPr>
        <p:spPr>
          <a:xfrm>
            <a:off x="5228948" y="4190262"/>
            <a:ext cx="86705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5CAF830-D86E-4E40-9631-707E0FBA1480}"/>
              </a:ext>
            </a:extLst>
          </p:cNvPr>
          <p:cNvCxnSpPr>
            <a:cxnSpLocks/>
          </p:cNvCxnSpPr>
          <p:nvPr/>
        </p:nvCxnSpPr>
        <p:spPr>
          <a:xfrm>
            <a:off x="6264676" y="6428080"/>
            <a:ext cx="95287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7160D98-0A5A-4DF1-A0B8-617B609B4C85}"/>
              </a:ext>
            </a:extLst>
          </p:cNvPr>
          <p:cNvSpPr/>
          <p:nvPr/>
        </p:nvSpPr>
        <p:spPr>
          <a:xfrm>
            <a:off x="6001306" y="3746377"/>
            <a:ext cx="3213716" cy="33735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2162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BB262-BA3D-422B-972C-6000DA433483}"/>
              </a:ext>
            </a:extLst>
          </p:cNvPr>
          <p:cNvSpPr>
            <a:spLocks noGrp="1"/>
          </p:cNvSpPr>
          <p:nvPr>
            <p:ph idx="1"/>
          </p:nvPr>
        </p:nvSpPr>
        <p:spPr>
          <a:xfrm>
            <a:off x="838200" y="71021"/>
            <a:ext cx="10515600" cy="6604987"/>
          </a:xfrm>
        </p:spPr>
        <p:txBody>
          <a:bodyPr/>
          <a:lstStyle/>
          <a:p>
            <a:r>
              <a:rPr lang="en-US" dirty="0"/>
              <a:t>The expense report is now</a:t>
            </a:r>
            <a:r>
              <a:rPr lang="en-US" dirty="0">
                <a:latin typeface="Arial" panose="020B0604020202020204" pitchFamily="34" charset="0"/>
                <a:cs typeface="Arial" panose="020B0604020202020204" pitchFamily="34" charset="0"/>
              </a:rPr>
              <a:t> ready to allocate, attach the receipt, and print out the detailed report</a:t>
            </a:r>
          </a:p>
          <a:p>
            <a:r>
              <a:rPr lang="en-US" dirty="0">
                <a:latin typeface="Arial" panose="020B0604020202020204" pitchFamily="34" charset="0"/>
                <a:cs typeface="Arial" panose="020B0604020202020204" pitchFamily="34" charset="0"/>
              </a:rPr>
              <a:t>Once you have reviewed the report and all is correct, click on submit</a:t>
            </a:r>
          </a:p>
          <a:p>
            <a:r>
              <a:rPr lang="en-US" dirty="0">
                <a:latin typeface="Arial" panose="020B0604020202020204" pitchFamily="34" charset="0"/>
                <a:cs typeface="Arial" panose="020B0604020202020204" pitchFamily="34" charset="0"/>
              </a:rPr>
              <a:t>Please refer to slides 11-14 for the steps to allocate, attach the receipt, and printing out the report </a:t>
            </a:r>
          </a:p>
          <a:p>
            <a:endParaRPr lang="en-US" dirty="0"/>
          </a:p>
        </p:txBody>
      </p:sp>
      <p:pic>
        <p:nvPicPr>
          <p:cNvPr id="4" name="Picture 3">
            <a:extLst>
              <a:ext uri="{FF2B5EF4-FFF2-40B4-BE49-F238E27FC236}">
                <a16:creationId xmlns:a16="http://schemas.microsoft.com/office/drawing/2014/main" id="{2FB1A654-C62C-4A84-BF21-4DAB783B476B}"/>
              </a:ext>
            </a:extLst>
          </p:cNvPr>
          <p:cNvPicPr>
            <a:picLocks noChangeAspect="1"/>
          </p:cNvPicPr>
          <p:nvPr/>
        </p:nvPicPr>
        <p:blipFill>
          <a:blip r:embed="rId2"/>
          <a:stretch>
            <a:fillRect/>
          </a:stretch>
        </p:blipFill>
        <p:spPr>
          <a:xfrm>
            <a:off x="838200" y="2716567"/>
            <a:ext cx="9823882" cy="3959441"/>
          </a:xfrm>
          <a:prstGeom prst="rect">
            <a:avLst/>
          </a:prstGeom>
        </p:spPr>
      </p:pic>
    </p:spTree>
    <p:extLst>
      <p:ext uri="{BB962C8B-B14F-4D97-AF65-F5344CB8AC3E}">
        <p14:creationId xmlns:p14="http://schemas.microsoft.com/office/powerpoint/2010/main" val="857967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C97B3-F4E7-4C1C-B455-0D7F245E53A6}"/>
              </a:ext>
            </a:extLst>
          </p:cNvPr>
          <p:cNvSpPr>
            <a:spLocks noGrp="1"/>
          </p:cNvSpPr>
          <p:nvPr>
            <p:ph type="title"/>
          </p:nvPr>
        </p:nvSpPr>
        <p:spPr>
          <a:xfrm>
            <a:off x="838200" y="239698"/>
            <a:ext cx="10515600" cy="2112885"/>
          </a:xfrm>
        </p:spPr>
        <p:txBody>
          <a:bodyPr>
            <a:normAutofit fontScale="90000"/>
          </a:bodyPr>
          <a:lstStyle/>
          <a:p>
            <a:pPr algn="ctr"/>
            <a:br>
              <a:rPr lang="en-US" dirty="0"/>
            </a:br>
            <a:br>
              <a:rPr lang="en-US" dirty="0"/>
            </a:br>
            <a:br>
              <a:rPr lang="en-US" dirty="0"/>
            </a:br>
            <a:br>
              <a:rPr lang="en-US" dirty="0"/>
            </a:br>
            <a:r>
              <a:rPr lang="en-US" b="1" dirty="0">
                <a:latin typeface="Arial" panose="020B0604020202020204" pitchFamily="34" charset="0"/>
                <a:cs typeface="Arial" panose="020B0604020202020204" pitchFamily="34" charset="0"/>
              </a:rPr>
              <a:t>DEMINIMUS EVENTS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Deminimus On Campus(Meal &amp; Snack Costs)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Deminimus Occasional and Off Campus Event Costs </a:t>
            </a:r>
            <a:br>
              <a:rPr lang="en-US" dirty="0">
                <a:latin typeface="Arial" panose="020B0604020202020204" pitchFamily="34" charset="0"/>
                <a:cs typeface="Arial" panose="020B0604020202020204" pitchFamily="34" charset="0"/>
              </a:rPr>
            </a:b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5EB62D17-4666-4773-A861-3440B2AB2EB2}"/>
              </a:ext>
            </a:extLst>
          </p:cNvPr>
          <p:cNvSpPr>
            <a:spLocks noGrp="1"/>
          </p:cNvSpPr>
          <p:nvPr>
            <p:ph idx="1"/>
          </p:nvPr>
        </p:nvSpPr>
        <p:spPr>
          <a:xfrm>
            <a:off x="838200" y="2441360"/>
            <a:ext cx="10515600" cy="4296791"/>
          </a:xfrm>
        </p:spPr>
        <p:txBody>
          <a:bodyPr>
            <a:normAutofit fontScale="70000" lnSpcReduction="20000"/>
          </a:bodyPr>
          <a:lstStyle/>
          <a:p>
            <a:r>
              <a:rPr lang="en-US" b="1" dirty="0">
                <a:latin typeface="Arial" panose="020B0604020202020204" pitchFamily="34" charset="0"/>
                <a:cs typeface="Arial" panose="020B0604020202020204" pitchFamily="34" charset="0"/>
              </a:rPr>
              <a:t>Definition</a:t>
            </a:r>
            <a:r>
              <a:rPr lang="en-US" dirty="0">
                <a:latin typeface="Arial" panose="020B0604020202020204" pitchFamily="34" charset="0"/>
                <a:cs typeface="Arial" panose="020B0604020202020204" pitchFamily="34" charset="0"/>
              </a:rPr>
              <a:t>: </a:t>
            </a:r>
            <a:r>
              <a:rPr lang="en-US" u="sng" dirty="0">
                <a:latin typeface="Arial" panose="020B0604020202020204" pitchFamily="34" charset="0"/>
                <a:cs typeface="Arial" panose="020B0604020202020204" pitchFamily="34" charset="0"/>
              </a:rPr>
              <a:t>Occasional </a:t>
            </a:r>
            <a:r>
              <a:rPr lang="en-US" dirty="0">
                <a:latin typeface="Arial" panose="020B0604020202020204" pitchFamily="34" charset="0"/>
                <a:cs typeface="Arial" panose="020B0604020202020204" pitchFamily="34" charset="0"/>
              </a:rPr>
              <a:t>meals provided to an employee if the cost Is reasonable and a complete accounting would be unreasonable or administratively burdensome. </a:t>
            </a:r>
            <a:r>
              <a:rPr lang="en-US" b="1" dirty="0">
                <a:latin typeface="Arial" panose="020B0604020202020204" pitchFamily="34" charset="0"/>
                <a:cs typeface="Arial" panose="020B0604020202020204" pitchFamily="34" charset="0"/>
              </a:rPr>
              <a:t>Meals are only</a:t>
            </a:r>
            <a:r>
              <a:rPr lang="en-US" dirty="0">
                <a:latin typeface="Arial" panose="020B0604020202020204" pitchFamily="34" charset="0"/>
                <a:cs typeface="Arial" panose="020B0604020202020204" pitchFamily="34" charset="0"/>
              </a:rPr>
              <a:t> permitted in the context of the </a:t>
            </a:r>
            <a:r>
              <a:rPr lang="en-US" b="1" dirty="0">
                <a:latin typeface="Arial" panose="020B0604020202020204" pitchFamily="34" charset="0"/>
                <a:cs typeface="Arial" panose="020B0604020202020204" pitchFamily="34" charset="0"/>
              </a:rPr>
              <a:t>overtime rules</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TULANE’S POLICY allows business meals when:</a:t>
            </a:r>
          </a:p>
          <a:p>
            <a:pPr lvl="1"/>
            <a:r>
              <a:rPr lang="en-US" dirty="0">
                <a:latin typeface="Arial" panose="020B0604020202020204" pitchFamily="34" charset="0"/>
                <a:cs typeface="Arial" panose="020B0604020202020204" pitchFamily="34" charset="0"/>
              </a:rPr>
              <a:t>There is a </a:t>
            </a:r>
            <a:r>
              <a:rPr lang="en-US" b="1" u="sng" dirty="0">
                <a:latin typeface="Arial" panose="020B0604020202020204" pitchFamily="34" charset="0"/>
                <a:cs typeface="Arial" panose="020B0604020202020204" pitchFamily="34" charset="0"/>
              </a:rPr>
              <a:t>bona fide and substantial business purpose </a:t>
            </a:r>
            <a:r>
              <a:rPr lang="en-US" dirty="0">
                <a:latin typeface="Arial" panose="020B0604020202020204" pitchFamily="34" charset="0"/>
                <a:cs typeface="Arial" panose="020B0604020202020204" pitchFamily="34" charset="0"/>
              </a:rPr>
              <a:t>for the meal</a:t>
            </a:r>
          </a:p>
          <a:p>
            <a:pPr lvl="1"/>
            <a:r>
              <a:rPr lang="en-US" dirty="0">
                <a:latin typeface="Arial" panose="020B0604020202020204" pitchFamily="34" charset="0"/>
                <a:cs typeface="Arial" panose="020B0604020202020204" pitchFamily="34" charset="0"/>
              </a:rPr>
              <a:t>The expense is properly documented such that </a:t>
            </a:r>
            <a:r>
              <a:rPr lang="en-US" b="1" u="sng" dirty="0">
                <a:latin typeface="Arial" panose="020B0604020202020204" pitchFamily="34" charset="0"/>
                <a:cs typeface="Arial" panose="020B0604020202020204" pitchFamily="34" charset="0"/>
              </a:rPr>
              <a:t>who, what, when, where and why </a:t>
            </a:r>
            <a:r>
              <a:rPr lang="en-US" dirty="0">
                <a:latin typeface="Arial" panose="020B0604020202020204" pitchFamily="34" charset="0"/>
                <a:cs typeface="Arial" panose="020B0604020202020204" pitchFamily="34" charset="0"/>
              </a:rPr>
              <a:t>are addressed</a:t>
            </a:r>
          </a:p>
          <a:p>
            <a:pPr lvl="1"/>
            <a:r>
              <a:rPr lang="en-US" dirty="0">
                <a:latin typeface="Arial" panose="020B0604020202020204" pitchFamily="34" charset="0"/>
                <a:cs typeface="Arial" panose="020B0604020202020204" pitchFamily="34" charset="0"/>
              </a:rPr>
              <a:t>The expense has been </a:t>
            </a:r>
            <a:r>
              <a:rPr lang="en-US" b="1" u="sng" dirty="0">
                <a:latin typeface="Arial" panose="020B0604020202020204" pitchFamily="34" charset="0"/>
                <a:cs typeface="Arial" panose="020B0604020202020204" pitchFamily="34" charset="0"/>
              </a:rPr>
              <a:t>approved at a level above the level of those attending</a:t>
            </a:r>
            <a:endParaRPr lang="en-US"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Attendees: </a:t>
            </a:r>
            <a:r>
              <a:rPr lang="en-US" dirty="0">
                <a:latin typeface="Arial" panose="020B0604020202020204" pitchFamily="34" charset="0"/>
                <a:cs typeface="Arial" panose="020B0604020202020204" pitchFamily="34" charset="0"/>
              </a:rPr>
              <a:t>must be documented If number </a:t>
            </a:r>
            <a:r>
              <a:rPr lang="en-US" b="1" dirty="0">
                <a:latin typeface="Arial" panose="020B0604020202020204" pitchFamily="34" charset="0"/>
                <a:cs typeface="Arial" panose="020B0604020202020204" pitchFamily="34" charset="0"/>
              </a:rPr>
              <a:t>10 or below </a:t>
            </a:r>
            <a:r>
              <a:rPr lang="en-US" dirty="0">
                <a:latin typeface="Arial" panose="020B0604020202020204" pitchFamily="34" charset="0"/>
                <a:cs typeface="Arial" panose="020B0604020202020204" pitchFamily="34" charset="0"/>
              </a:rPr>
              <a:t>and described and count given for numbers in excess of 10 with a list of names attached to report. </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WHAT IS ALLOWED: </a:t>
            </a:r>
            <a:r>
              <a:rPr lang="en-US" dirty="0">
                <a:latin typeface="Arial" panose="020B0604020202020204" pitchFamily="34" charset="0"/>
                <a:cs typeface="Arial" panose="020B0604020202020204" pitchFamily="34" charset="0"/>
              </a:rPr>
              <a:t>These include: coffee, doughnuts, snacks, or soft drinks at on campus business meetings.</a:t>
            </a:r>
          </a:p>
          <a:p>
            <a:endParaRPr lang="en-US" dirty="0"/>
          </a:p>
          <a:p>
            <a:endParaRPr lang="en-US" dirty="0"/>
          </a:p>
        </p:txBody>
      </p:sp>
    </p:spTree>
    <p:extLst>
      <p:ext uri="{BB962C8B-B14F-4D97-AF65-F5344CB8AC3E}">
        <p14:creationId xmlns:p14="http://schemas.microsoft.com/office/powerpoint/2010/main" val="1024648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13D62-C34E-4D52-A2C7-D0BB7E97B213}"/>
              </a:ext>
            </a:extLst>
          </p:cNvPr>
          <p:cNvSpPr>
            <a:spLocks noGrp="1"/>
          </p:cNvSpPr>
          <p:nvPr>
            <p:ph type="title"/>
          </p:nvPr>
        </p:nvSpPr>
        <p:spPr>
          <a:xfrm>
            <a:off x="838200" y="124288"/>
            <a:ext cx="10515600" cy="843378"/>
          </a:xfrm>
        </p:spPr>
        <p:txBody>
          <a:bodyPr>
            <a:normAutofit fontScale="90000"/>
          </a:bodyPr>
          <a:lstStyle/>
          <a:p>
            <a:pPr algn="ctr"/>
            <a:br>
              <a:rPr lang="en-US" dirty="0"/>
            </a:br>
            <a:r>
              <a:rPr lang="en-US" b="1" dirty="0"/>
              <a:t>DEMINIMUS EVENTS (CON’T)</a:t>
            </a:r>
            <a:br>
              <a:rPr lang="en-US" b="1" dirty="0"/>
            </a:br>
            <a:endParaRPr lang="en-US" b="1" dirty="0"/>
          </a:p>
        </p:txBody>
      </p:sp>
      <p:sp>
        <p:nvSpPr>
          <p:cNvPr id="3" name="Content Placeholder 2">
            <a:extLst>
              <a:ext uri="{FF2B5EF4-FFF2-40B4-BE49-F238E27FC236}">
                <a16:creationId xmlns:a16="http://schemas.microsoft.com/office/drawing/2014/main" id="{9AD83D2F-B144-454E-A3FC-5770C0750E42}"/>
              </a:ext>
            </a:extLst>
          </p:cNvPr>
          <p:cNvSpPr>
            <a:spLocks noGrp="1"/>
          </p:cNvSpPr>
          <p:nvPr>
            <p:ph idx="1"/>
          </p:nvPr>
        </p:nvSpPr>
        <p:spPr>
          <a:xfrm>
            <a:off x="838200" y="852256"/>
            <a:ext cx="10515600" cy="5610688"/>
          </a:xfrm>
        </p:spPr>
        <p:txBody>
          <a:bodyPr>
            <a:normAutofit fontScale="92500"/>
          </a:bodyPr>
          <a:lstStyle/>
          <a:p>
            <a:pPr eaLnBrk="0" hangingPunct="0"/>
            <a:r>
              <a:rPr lang="en-US" dirty="0">
                <a:latin typeface="Arial" panose="020B0604020202020204" pitchFamily="34" charset="0"/>
                <a:cs typeface="Arial" panose="020B0604020202020204" pitchFamily="34" charset="0"/>
              </a:rPr>
              <a:t>Occasionally on campus meals will be provided for the employer's convenience to enable employees to work </a:t>
            </a:r>
            <a:r>
              <a:rPr lang="en-US" b="1" dirty="0">
                <a:latin typeface="Arial" panose="020B0604020202020204" pitchFamily="34" charset="0"/>
                <a:cs typeface="Arial" panose="020B0604020202020204" pitchFamily="34" charset="0"/>
              </a:rPr>
              <a:t>overtime</a:t>
            </a:r>
            <a:r>
              <a:rPr lang="en-US" dirty="0">
                <a:latin typeface="Arial" panose="020B0604020202020204" pitchFamily="34" charset="0"/>
                <a:cs typeface="Arial" panose="020B0604020202020204" pitchFamily="34" charset="0"/>
              </a:rPr>
              <a:t> during lunch break.</a:t>
            </a:r>
          </a:p>
          <a:p>
            <a:pPr lvl="1" eaLnBrk="0" hangingPunct="0"/>
            <a:r>
              <a:rPr lang="en-US" b="1" dirty="0">
                <a:latin typeface="Arial" panose="020B0604020202020204" pitchFamily="34" charset="0"/>
                <a:cs typeface="Arial" panose="020B0604020202020204" pitchFamily="34" charset="0"/>
              </a:rPr>
              <a:t>Documentation must explain why the meal is for employer convenience</a:t>
            </a:r>
          </a:p>
          <a:p>
            <a:pPr eaLnBrk="0" hangingPunct="0"/>
            <a:r>
              <a:rPr lang="en-US" b="1" dirty="0">
                <a:latin typeface="Arial" panose="020B0604020202020204" pitchFamily="34" charset="0"/>
                <a:cs typeface="Arial" panose="020B0604020202020204" pitchFamily="34" charset="0"/>
              </a:rPr>
              <a:t>Documentation required for payment:</a:t>
            </a:r>
          </a:p>
          <a:p>
            <a:pPr lvl="1" eaLnBrk="0" hangingPunct="0"/>
            <a:r>
              <a:rPr lang="en-US" b="1" u="sng" dirty="0">
                <a:latin typeface="Arial" panose="020B0604020202020204" pitchFamily="34" charset="0"/>
                <a:cs typeface="Arial" panose="020B0604020202020204" pitchFamily="34" charset="0"/>
              </a:rPr>
              <a:t>Itemized receipts </a:t>
            </a:r>
            <a:r>
              <a:rPr lang="en-US" dirty="0">
                <a:latin typeface="Arial" panose="020B0604020202020204" pitchFamily="34" charset="0"/>
                <a:cs typeface="Arial" panose="020B0604020202020204" pitchFamily="34" charset="0"/>
              </a:rPr>
              <a:t>are required for meal expenses</a:t>
            </a:r>
          </a:p>
          <a:p>
            <a:pPr lvl="1" eaLnBrk="0" hangingPunct="0"/>
            <a:r>
              <a:rPr lang="en-US" b="1" dirty="0">
                <a:latin typeface="Arial" panose="020B0604020202020204" pitchFamily="34" charset="0"/>
                <a:cs typeface="Arial" panose="020B0604020202020204" pitchFamily="34" charset="0"/>
              </a:rPr>
              <a:t>The </a:t>
            </a:r>
            <a:r>
              <a:rPr lang="en-US" b="1" u="sng" dirty="0">
                <a:latin typeface="Arial" panose="020B0604020202020204" pitchFamily="34" charset="0"/>
                <a:cs typeface="Arial" panose="020B0604020202020204" pitchFamily="34" charset="0"/>
              </a:rPr>
              <a:t>date of the event and the name/address and location </a:t>
            </a:r>
            <a:r>
              <a:rPr lang="en-US" dirty="0">
                <a:latin typeface="Arial" panose="020B0604020202020204" pitchFamily="34" charset="0"/>
                <a:cs typeface="Arial" panose="020B0604020202020204" pitchFamily="34" charset="0"/>
              </a:rPr>
              <a:t>of the event</a:t>
            </a:r>
          </a:p>
          <a:p>
            <a:pPr lvl="1" eaLnBrk="0" hangingPunct="0"/>
            <a:r>
              <a:rPr lang="en-US" b="1" u="sng" dirty="0">
                <a:latin typeface="Arial" panose="020B0604020202020204" pitchFamily="34" charset="0"/>
                <a:cs typeface="Arial" panose="020B0604020202020204" pitchFamily="34" charset="0"/>
              </a:rPr>
              <a:t>Business purpose</a:t>
            </a:r>
          </a:p>
          <a:p>
            <a:pPr lvl="1" eaLnBrk="0" hangingPunct="0"/>
            <a:r>
              <a:rPr lang="en-US" dirty="0">
                <a:latin typeface="Arial" panose="020B0604020202020204" pitchFamily="34" charset="0"/>
                <a:cs typeface="Arial" panose="020B0604020202020204" pitchFamily="34" charset="0"/>
              </a:rPr>
              <a:t>The </a:t>
            </a:r>
            <a:r>
              <a:rPr lang="en-US" b="1" u="sng" dirty="0">
                <a:latin typeface="Arial" panose="020B0604020202020204" pitchFamily="34" charset="0"/>
                <a:cs typeface="Arial" panose="020B0604020202020204" pitchFamily="34" charset="0"/>
              </a:rPr>
              <a:t>names of the participants </a:t>
            </a:r>
            <a:r>
              <a:rPr lang="en-US" dirty="0">
                <a:latin typeface="Arial" panose="020B0604020202020204" pitchFamily="34" charset="0"/>
                <a:cs typeface="Arial" panose="020B0604020202020204" pitchFamily="34" charset="0"/>
              </a:rPr>
              <a:t>and their titles or other information establishing their </a:t>
            </a:r>
            <a:r>
              <a:rPr lang="en-US" b="1" u="sng" dirty="0">
                <a:latin typeface="Arial" panose="020B0604020202020204" pitchFamily="34" charset="0"/>
                <a:cs typeface="Arial" panose="020B0604020202020204" pitchFamily="34" charset="0"/>
              </a:rPr>
              <a:t>relationship with the event sponsor</a:t>
            </a:r>
            <a:endParaRPr lang="en-US" b="1" dirty="0">
              <a:latin typeface="Arial" panose="020B0604020202020204" pitchFamily="34" charset="0"/>
              <a:cs typeface="Arial" panose="020B0604020202020204" pitchFamily="34" charset="0"/>
            </a:endParaRPr>
          </a:p>
          <a:p>
            <a:pPr eaLnBrk="0" hangingPunct="0"/>
            <a:r>
              <a:rPr lang="en-US" dirty="0">
                <a:latin typeface="Arial" panose="020B0604020202020204" pitchFamily="34" charset="0"/>
                <a:cs typeface="Arial" panose="020B0604020202020204" pitchFamily="34" charset="0"/>
              </a:rPr>
              <a:t>Alcohol reimbursement </a:t>
            </a:r>
            <a:r>
              <a:rPr lang="en-US" u="sng" dirty="0">
                <a:latin typeface="Arial" panose="020B0604020202020204" pitchFamily="34" charset="0"/>
                <a:cs typeface="Arial" panose="020B0604020202020204" pitchFamily="34" charset="0"/>
              </a:rPr>
              <a:t>will not be permitted </a:t>
            </a:r>
            <a:r>
              <a:rPr lang="en-US" dirty="0">
                <a:latin typeface="Arial" panose="020B0604020202020204" pitchFamily="34" charset="0"/>
                <a:cs typeface="Arial" panose="020B0604020202020204" pitchFamily="34" charset="0"/>
              </a:rPr>
              <a:t>in this context.</a:t>
            </a:r>
          </a:p>
          <a:p>
            <a:pPr lvl="0" eaLnBrk="0" hangingPunct="0"/>
            <a:r>
              <a:rPr lang="en-US" dirty="0">
                <a:latin typeface="Arial" panose="020B0604020202020204" pitchFamily="34" charset="0"/>
                <a:cs typeface="Arial" panose="020B0604020202020204" pitchFamily="34" charset="0"/>
              </a:rPr>
              <a:t>Key to qualifying for this fringe benefit meeting is that it be an  </a:t>
            </a:r>
            <a:r>
              <a:rPr lang="en-US" u="sng" dirty="0">
                <a:latin typeface="Arial" panose="020B0604020202020204" pitchFamily="34" charset="0"/>
                <a:cs typeface="Arial" panose="020B0604020202020204" pitchFamily="34" charset="0"/>
              </a:rPr>
              <a:t>occasional (infrequent) requirement.</a:t>
            </a:r>
          </a:p>
          <a:p>
            <a:pPr lvl="1" eaLnBrk="0" hangingPunct="0"/>
            <a:r>
              <a:rPr lang="en-US" dirty="0">
                <a:latin typeface="Arial" panose="020B0604020202020204" pitchFamily="34" charset="0"/>
                <a:cs typeface="Arial" panose="020B0604020202020204" pitchFamily="34" charset="0"/>
              </a:rPr>
              <a:t>Regularly scheduled meetings may not meet this standard.</a:t>
            </a:r>
          </a:p>
          <a:p>
            <a:pPr eaLnBrk="0" hangingPunct="0"/>
            <a:endParaRPr lang="en-US" dirty="0"/>
          </a:p>
          <a:p>
            <a:pPr eaLnBrk="0" hangingPunct="0"/>
            <a:endParaRPr lang="en-US" dirty="0"/>
          </a:p>
          <a:p>
            <a:endParaRPr lang="en-US" dirty="0"/>
          </a:p>
          <a:p>
            <a:pPr eaLnBrk="0" hangingPunct="0"/>
            <a:endParaRPr lang="en-US" b="1" dirty="0"/>
          </a:p>
          <a:p>
            <a:endParaRPr lang="en-US" dirty="0"/>
          </a:p>
        </p:txBody>
      </p:sp>
    </p:spTree>
    <p:extLst>
      <p:ext uri="{BB962C8B-B14F-4D97-AF65-F5344CB8AC3E}">
        <p14:creationId xmlns:p14="http://schemas.microsoft.com/office/powerpoint/2010/main" val="435916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33D5-0627-4D0D-9B0D-F0AFB390ED76}"/>
              </a:ext>
            </a:extLst>
          </p:cNvPr>
          <p:cNvSpPr>
            <a:spLocks noGrp="1"/>
          </p:cNvSpPr>
          <p:nvPr>
            <p:ph type="title"/>
          </p:nvPr>
        </p:nvSpPr>
        <p:spPr>
          <a:xfrm>
            <a:off x="838200" y="365125"/>
            <a:ext cx="10515600" cy="664685"/>
          </a:xfrm>
        </p:spPr>
        <p:txBody>
          <a:bodyPr>
            <a:normAutofit/>
          </a:bodyPr>
          <a:lstStyle/>
          <a:p>
            <a:pPr algn="ctr"/>
            <a:r>
              <a:rPr lang="en-US" sz="3200" dirty="0">
                <a:latin typeface="Arial" panose="020B0604020202020204" pitchFamily="34" charset="0"/>
                <a:cs typeface="Arial" panose="020B0604020202020204" pitchFamily="34" charset="0"/>
              </a:rPr>
              <a:t>CREATING A DEMINIMUS MEAL EXPENSE REPORT</a:t>
            </a:r>
          </a:p>
        </p:txBody>
      </p:sp>
      <p:sp>
        <p:nvSpPr>
          <p:cNvPr id="3" name="Content Placeholder 2">
            <a:extLst>
              <a:ext uri="{FF2B5EF4-FFF2-40B4-BE49-F238E27FC236}">
                <a16:creationId xmlns:a16="http://schemas.microsoft.com/office/drawing/2014/main" id="{279DCD43-E280-4484-A456-D9F3A4F9158C}"/>
              </a:ext>
            </a:extLst>
          </p:cNvPr>
          <p:cNvSpPr>
            <a:spLocks noGrp="1"/>
          </p:cNvSpPr>
          <p:nvPr>
            <p:ph idx="1"/>
          </p:nvPr>
        </p:nvSpPr>
        <p:spPr>
          <a:xfrm>
            <a:off x="838200" y="1029810"/>
            <a:ext cx="10515600" cy="5761607"/>
          </a:xfrm>
        </p:spPr>
        <p:txBody>
          <a:bodyPr/>
          <a:lstStyle/>
          <a:p>
            <a:r>
              <a:rPr lang="en-US" sz="2400" dirty="0">
                <a:latin typeface="Arial" panose="020B0604020202020204" pitchFamily="34" charset="0"/>
                <a:cs typeface="Arial" panose="020B0604020202020204" pitchFamily="34" charset="0"/>
              </a:rPr>
              <a:t>Go to Expense tab in Concur and click on “Create a New Report.”</a:t>
            </a:r>
          </a:p>
          <a:p>
            <a:r>
              <a:rPr lang="en-US" sz="2400" dirty="0">
                <a:latin typeface="Arial" panose="020B0604020202020204" pitchFamily="34" charset="0"/>
                <a:cs typeface="Arial" panose="020B0604020202020204" pitchFamily="34" charset="0"/>
              </a:rPr>
              <a:t>Fill out Report Header information and click save.</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75ECE4F9-74D1-4915-AC71-573F62302F45}"/>
              </a:ext>
            </a:extLst>
          </p:cNvPr>
          <p:cNvPicPr/>
          <p:nvPr/>
        </p:nvPicPr>
        <p:blipFill>
          <a:blip r:embed="rId2"/>
          <a:stretch>
            <a:fillRect/>
          </a:stretch>
        </p:blipFill>
        <p:spPr>
          <a:xfrm>
            <a:off x="838200" y="1961965"/>
            <a:ext cx="8083858" cy="4722919"/>
          </a:xfrm>
          <a:prstGeom prst="rect">
            <a:avLst/>
          </a:prstGeom>
        </p:spPr>
      </p:pic>
      <p:cxnSp>
        <p:nvCxnSpPr>
          <p:cNvPr id="6" name="Straight Arrow Connector 5">
            <a:extLst>
              <a:ext uri="{FF2B5EF4-FFF2-40B4-BE49-F238E27FC236}">
                <a16:creationId xmlns:a16="http://schemas.microsoft.com/office/drawing/2014/main" id="{D46057E9-B6A0-4B8A-8811-0439FF8B37D3}"/>
              </a:ext>
            </a:extLst>
          </p:cNvPr>
          <p:cNvCxnSpPr>
            <a:cxnSpLocks/>
          </p:cNvCxnSpPr>
          <p:nvPr/>
        </p:nvCxnSpPr>
        <p:spPr>
          <a:xfrm>
            <a:off x="7235301" y="6312023"/>
            <a:ext cx="59480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088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E3B52-458E-49C9-8BEE-909598CADD8D}"/>
              </a:ext>
            </a:extLst>
          </p:cNvPr>
          <p:cNvSpPr>
            <a:spLocks noGrp="1"/>
          </p:cNvSpPr>
          <p:nvPr>
            <p:ph type="title"/>
          </p:nvPr>
        </p:nvSpPr>
        <p:spPr/>
        <p:txBody>
          <a:bodyPr>
            <a:normAutofit/>
          </a:bodyPr>
          <a:lstStyle/>
          <a:p>
            <a:r>
              <a:rPr lang="en-US" sz="2800" dirty="0">
                <a:latin typeface="Arial" panose="020B0604020202020204" pitchFamily="34" charset="0"/>
                <a:cs typeface="Arial" panose="020B0604020202020204" pitchFamily="34" charset="0"/>
              </a:rPr>
              <a:t>Click on expense type “local meals or snacks Deminimus Event.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Fill out all required fields in the new expense pane.</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Be sure the </a:t>
            </a:r>
            <a:r>
              <a:rPr lang="en-US" sz="2800" u="sng" dirty="0">
                <a:latin typeface="Arial" panose="020B0604020202020204" pitchFamily="34" charset="0"/>
                <a:cs typeface="Arial" panose="020B0604020202020204" pitchFamily="34" charset="0"/>
              </a:rPr>
              <a:t>Business Purpose is valid and falls within policy.</a:t>
            </a:r>
          </a:p>
        </p:txBody>
      </p:sp>
      <p:sp>
        <p:nvSpPr>
          <p:cNvPr id="9" name="Content Placeholder 8">
            <a:extLst>
              <a:ext uri="{FF2B5EF4-FFF2-40B4-BE49-F238E27FC236}">
                <a16:creationId xmlns:a16="http://schemas.microsoft.com/office/drawing/2014/main" id="{D054C9B3-33DA-44E3-905A-071F43C6E0FC}"/>
              </a:ext>
            </a:extLst>
          </p:cNvPr>
          <p:cNvSpPr>
            <a:spLocks noGrp="1"/>
          </p:cNvSpPr>
          <p:nvPr>
            <p:ph idx="1"/>
          </p:nvPr>
        </p:nvSpPr>
        <p:spPr>
          <a:xfrm>
            <a:off x="776056" y="1846555"/>
            <a:ext cx="10515600" cy="4871945"/>
          </a:xfrm>
        </p:spPr>
        <p:txBody>
          <a:bodyPr/>
          <a:lstStyle/>
          <a:p>
            <a:pPr marL="0" indent="0">
              <a:buNone/>
            </a:pPr>
            <a:r>
              <a:rPr lang="en-US" dirty="0"/>
              <a:t>    </a:t>
            </a:r>
          </a:p>
        </p:txBody>
      </p:sp>
      <p:pic>
        <p:nvPicPr>
          <p:cNvPr id="11" name="Picture 10">
            <a:extLst>
              <a:ext uri="{FF2B5EF4-FFF2-40B4-BE49-F238E27FC236}">
                <a16:creationId xmlns:a16="http://schemas.microsoft.com/office/drawing/2014/main" id="{99945EC3-D3FD-4064-A767-7373613DC019}"/>
              </a:ext>
            </a:extLst>
          </p:cNvPr>
          <p:cNvPicPr>
            <a:picLocks noChangeAspect="1"/>
          </p:cNvPicPr>
          <p:nvPr/>
        </p:nvPicPr>
        <p:blipFill>
          <a:blip r:embed="rId2"/>
          <a:stretch>
            <a:fillRect/>
          </a:stretch>
        </p:blipFill>
        <p:spPr>
          <a:xfrm>
            <a:off x="838200" y="1750797"/>
            <a:ext cx="10081334" cy="4871945"/>
          </a:xfrm>
          <a:prstGeom prst="rect">
            <a:avLst/>
          </a:prstGeom>
        </p:spPr>
      </p:pic>
      <p:sp>
        <p:nvSpPr>
          <p:cNvPr id="12" name="Rectangle: Rounded Corners 11">
            <a:extLst>
              <a:ext uri="{FF2B5EF4-FFF2-40B4-BE49-F238E27FC236}">
                <a16:creationId xmlns:a16="http://schemas.microsoft.com/office/drawing/2014/main" id="{35E9C8EB-59A3-4E5B-BE9A-B90316BF36C0}"/>
              </a:ext>
            </a:extLst>
          </p:cNvPr>
          <p:cNvSpPr/>
          <p:nvPr/>
        </p:nvSpPr>
        <p:spPr>
          <a:xfrm>
            <a:off x="8833281" y="3429000"/>
            <a:ext cx="1731145" cy="38839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0012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59767-66B7-4407-B1E2-AC765C442B78}"/>
              </a:ext>
            </a:extLst>
          </p:cNvPr>
          <p:cNvSpPr>
            <a:spLocks noGrp="1"/>
          </p:cNvSpPr>
          <p:nvPr>
            <p:ph type="title"/>
          </p:nvPr>
        </p:nvSpPr>
        <p:spPr>
          <a:xfrm>
            <a:off x="838200" y="150921"/>
            <a:ext cx="10515600" cy="1704512"/>
          </a:xfrm>
        </p:spPr>
        <p:txBody>
          <a:bodyPr>
            <a:normAutofit fontScale="90000"/>
          </a:bodyPr>
          <a:lstStyle/>
          <a:p>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Once all fields are completed, scroll down and you will see “attendees.”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Attendees is a </a:t>
            </a:r>
            <a:r>
              <a:rPr lang="en-US" sz="2800" u="sng" dirty="0">
                <a:latin typeface="Arial" panose="020B0604020202020204" pitchFamily="34" charset="0"/>
                <a:cs typeface="Arial" panose="020B0604020202020204" pitchFamily="34" charset="0"/>
              </a:rPr>
              <a:t>required field </a:t>
            </a:r>
            <a:r>
              <a:rPr lang="en-US" sz="2800" dirty="0">
                <a:latin typeface="Arial" panose="020B0604020202020204" pitchFamily="34" charset="0"/>
                <a:cs typeface="Arial" panose="020B0604020202020204" pitchFamily="34" charset="0"/>
              </a:rPr>
              <a:t>and all attendees must be listed, especially Faculty and Staff.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Attendees can be added by clicking new attendee, Advanced Search or  Favorites. </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104B30AE-FCF2-4156-A8AC-667C9D36ED16}"/>
              </a:ext>
            </a:extLst>
          </p:cNvPr>
          <p:cNvPicPr>
            <a:picLocks noGrp="1"/>
          </p:cNvPicPr>
          <p:nvPr>
            <p:ph idx="1"/>
          </p:nvPr>
        </p:nvPicPr>
        <p:blipFill>
          <a:blip r:embed="rId2"/>
          <a:stretch>
            <a:fillRect/>
          </a:stretch>
        </p:blipFill>
        <p:spPr>
          <a:xfrm>
            <a:off x="838200" y="1997476"/>
            <a:ext cx="10470212" cy="4709603"/>
          </a:xfrm>
          <a:prstGeom prst="rect">
            <a:avLst/>
          </a:prstGeom>
        </p:spPr>
      </p:pic>
      <p:sp>
        <p:nvSpPr>
          <p:cNvPr id="5" name="Oval 4">
            <a:extLst>
              <a:ext uri="{FF2B5EF4-FFF2-40B4-BE49-F238E27FC236}">
                <a16:creationId xmlns:a16="http://schemas.microsoft.com/office/drawing/2014/main" id="{168C9F05-84B6-4270-8D1C-F0B14F1A8C9D}"/>
              </a:ext>
            </a:extLst>
          </p:cNvPr>
          <p:cNvSpPr/>
          <p:nvPr/>
        </p:nvSpPr>
        <p:spPr>
          <a:xfrm>
            <a:off x="5983551" y="4767309"/>
            <a:ext cx="843378" cy="48827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14B64E0D-CC3C-4251-9584-2EC81F7DD8A1}"/>
              </a:ext>
            </a:extLst>
          </p:cNvPr>
          <p:cNvSpPr/>
          <p:nvPr/>
        </p:nvSpPr>
        <p:spPr>
          <a:xfrm>
            <a:off x="5983550" y="5255581"/>
            <a:ext cx="2343703" cy="3373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spTree>
    <p:extLst>
      <p:ext uri="{BB962C8B-B14F-4D97-AF65-F5344CB8AC3E}">
        <p14:creationId xmlns:p14="http://schemas.microsoft.com/office/powerpoint/2010/main" val="4029389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7BB6A-9B4F-459C-B69A-1BA5074A8983}"/>
              </a:ext>
            </a:extLst>
          </p:cNvPr>
          <p:cNvSpPr>
            <a:spLocks noGrp="1"/>
          </p:cNvSpPr>
          <p:nvPr>
            <p:ph type="title"/>
          </p:nvPr>
        </p:nvSpPr>
        <p:spPr>
          <a:xfrm>
            <a:off x="838200" y="365125"/>
            <a:ext cx="10515600" cy="1472553"/>
          </a:xfrm>
        </p:spPr>
        <p:txBody>
          <a:bodyPr>
            <a:normAutofit fontScale="90000"/>
          </a:bodyPr>
          <a:lstStyle/>
          <a:p>
            <a:r>
              <a:rPr lang="en-US" sz="2800" dirty="0">
                <a:latin typeface="Arial" panose="020B0604020202020204" pitchFamily="34" charset="0"/>
                <a:cs typeface="Arial" panose="020B0604020202020204" pitchFamily="34" charset="0"/>
              </a:rPr>
              <a:t>A search for attendees can be done by entering the query fields and clicking search.</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You can search by Attendee type: Business Guest, Employee, Spouse. The search results will appear below the search area.</a:t>
            </a:r>
          </a:p>
        </p:txBody>
      </p:sp>
      <p:pic>
        <p:nvPicPr>
          <p:cNvPr id="4" name="Picture 3">
            <a:extLst>
              <a:ext uri="{FF2B5EF4-FFF2-40B4-BE49-F238E27FC236}">
                <a16:creationId xmlns:a16="http://schemas.microsoft.com/office/drawing/2014/main" id="{88B8F0E8-D703-4ABF-B144-780DA7F9DBF0}"/>
              </a:ext>
            </a:extLst>
          </p:cNvPr>
          <p:cNvPicPr/>
          <p:nvPr/>
        </p:nvPicPr>
        <p:blipFill>
          <a:blip r:embed="rId2"/>
          <a:stretch>
            <a:fillRect/>
          </a:stretch>
        </p:blipFill>
        <p:spPr>
          <a:xfrm>
            <a:off x="844117" y="1961965"/>
            <a:ext cx="7900388" cy="4740676"/>
          </a:xfrm>
          <a:prstGeom prst="rect">
            <a:avLst/>
          </a:prstGeom>
        </p:spPr>
      </p:pic>
      <p:cxnSp>
        <p:nvCxnSpPr>
          <p:cNvPr id="6" name="Straight Arrow Connector 5">
            <a:extLst>
              <a:ext uri="{FF2B5EF4-FFF2-40B4-BE49-F238E27FC236}">
                <a16:creationId xmlns:a16="http://schemas.microsoft.com/office/drawing/2014/main" id="{440A5A4A-84D3-42AB-BF08-E39B44E41CD3}"/>
              </a:ext>
            </a:extLst>
          </p:cNvPr>
          <p:cNvCxnSpPr>
            <a:cxnSpLocks/>
          </p:cNvCxnSpPr>
          <p:nvPr/>
        </p:nvCxnSpPr>
        <p:spPr>
          <a:xfrm flipH="1">
            <a:off x="2920753" y="3116062"/>
            <a:ext cx="77235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59B4479-1C6D-4CDA-8B8A-C9CA8AF9B354}"/>
              </a:ext>
            </a:extLst>
          </p:cNvPr>
          <p:cNvCxnSpPr>
            <a:cxnSpLocks/>
          </p:cNvCxnSpPr>
          <p:nvPr/>
        </p:nvCxnSpPr>
        <p:spPr>
          <a:xfrm>
            <a:off x="6374167" y="4589755"/>
            <a:ext cx="93215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849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65F1-1210-4112-8099-4C8D3FE92E17}"/>
              </a:ext>
            </a:extLst>
          </p:cNvPr>
          <p:cNvSpPr>
            <a:spLocks noGrp="1"/>
          </p:cNvSpPr>
          <p:nvPr>
            <p:ph type="title"/>
          </p:nvPr>
        </p:nvSpPr>
        <p:spPr/>
        <p:txBody>
          <a:bodyPr>
            <a:normAutofit/>
          </a:bodyPr>
          <a:lstStyle/>
          <a:p>
            <a:r>
              <a:rPr lang="en-US" sz="2800" dirty="0">
                <a:latin typeface="Arial" panose="020B0604020202020204" pitchFamily="34" charset="0"/>
                <a:cs typeface="Arial" panose="020B0604020202020204" pitchFamily="34" charset="0"/>
              </a:rPr>
              <a:t>You can also click on the favorites tab</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in the box next to the name you want to add as an attendee</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Click on add to expense</a:t>
            </a:r>
          </a:p>
        </p:txBody>
      </p:sp>
      <p:pic>
        <p:nvPicPr>
          <p:cNvPr id="4" name="Content Placeholder 3">
            <a:extLst>
              <a:ext uri="{FF2B5EF4-FFF2-40B4-BE49-F238E27FC236}">
                <a16:creationId xmlns:a16="http://schemas.microsoft.com/office/drawing/2014/main" id="{B8FE6B9E-D73B-4F52-B9C5-F8E72FA11DC0}"/>
              </a:ext>
            </a:extLst>
          </p:cNvPr>
          <p:cNvPicPr>
            <a:picLocks noGrp="1"/>
          </p:cNvPicPr>
          <p:nvPr>
            <p:ph idx="1"/>
          </p:nvPr>
        </p:nvPicPr>
        <p:blipFill>
          <a:blip r:embed="rId2"/>
          <a:stretch>
            <a:fillRect/>
          </a:stretch>
        </p:blipFill>
        <p:spPr>
          <a:xfrm>
            <a:off x="838200" y="1953087"/>
            <a:ext cx="8507773" cy="4705164"/>
          </a:xfrm>
          <a:prstGeom prst="rect">
            <a:avLst/>
          </a:prstGeom>
        </p:spPr>
      </p:pic>
      <p:cxnSp>
        <p:nvCxnSpPr>
          <p:cNvPr id="6" name="Straight Arrow Connector 5">
            <a:extLst>
              <a:ext uri="{FF2B5EF4-FFF2-40B4-BE49-F238E27FC236}">
                <a16:creationId xmlns:a16="http://schemas.microsoft.com/office/drawing/2014/main" id="{BAD18BEE-4222-4C39-805D-5688E889DA3D}"/>
              </a:ext>
            </a:extLst>
          </p:cNvPr>
          <p:cNvCxnSpPr>
            <a:cxnSpLocks/>
          </p:cNvCxnSpPr>
          <p:nvPr/>
        </p:nvCxnSpPr>
        <p:spPr>
          <a:xfrm flipV="1">
            <a:off x="1065320" y="4696287"/>
            <a:ext cx="0" cy="56817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07B5093-EA55-4200-82C4-018FB718D6DA}"/>
              </a:ext>
            </a:extLst>
          </p:cNvPr>
          <p:cNvCxnSpPr>
            <a:cxnSpLocks/>
          </p:cNvCxnSpPr>
          <p:nvPr/>
        </p:nvCxnSpPr>
        <p:spPr>
          <a:xfrm>
            <a:off x="7297445" y="5619565"/>
            <a:ext cx="0" cy="71021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229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1698</TotalTime>
  <Words>1849</Words>
  <Application>Microsoft Office PowerPoint</Application>
  <PresentationFormat>Widescreen</PresentationFormat>
  <Paragraphs>133</Paragraphs>
  <Slides>28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TYPES OF MEAL EXPENSE REPORTS</vt:lpstr>
      <vt:lpstr>      CONTENTS</vt:lpstr>
      <vt:lpstr>    DEMINIMUS EVENTS Deminimus On Campus(Meal &amp; Snack Costs) Deminimus Occasional and Off Campus Event Costs     </vt:lpstr>
      <vt:lpstr> DEMINIMUS EVENTS (CON’T) </vt:lpstr>
      <vt:lpstr>CREATING A DEMINIMUS MEAL EXPENSE REPORT</vt:lpstr>
      <vt:lpstr>Click on expense type “local meals or snacks Deminimus Event. Fill out all required fields in the new expense pane. Be sure the Business Purpose is valid and falls within policy.</vt:lpstr>
      <vt:lpstr> Once all fields are completed, scroll down and you will see “attendees.”  Attendees is a required field and all attendees must be listed, especially Faculty and Staff.  Attendees can be added by clicking new attendee, Advanced Search or  Favorites.  </vt:lpstr>
      <vt:lpstr>A search for attendees can be done by entering the query fields and clicking search. You can search by Attendee type: Business Guest, Employee, Spouse. The search results will appear below the search area.</vt:lpstr>
      <vt:lpstr>You can also click on the favorites tab Click in the box next to the name you want to add as an attendee Click on add to expense</vt:lpstr>
      <vt:lpstr>You can also click on add attendee. Be sure to choose the correct type. A student attendee is entered as business guest and not an employee.  Click Save or “save and add another” if there are more new attendees. </vt:lpstr>
      <vt:lpstr> There are now two attendees listed who attended this Deminimus event. There are two exceptions still showing: attendees and allocation. In order to show the attendees, click in the box next to their name to highlight it. Click save. </vt:lpstr>
      <vt:lpstr> The next step is to attached the receipt to the Deminimus event. Be sure to attach the detailed restaurant receipt. Click on attach receipt. The attach receipt dialogue search box will appear. </vt:lpstr>
      <vt:lpstr>Click on the file that you want to upload.  Click on Open at the bottom and it will attach the receipt to the dialogue box as “file selected for uploading.” If it is correct, click on attach and it will attach to the expense.</vt:lpstr>
      <vt:lpstr>   Allocating the expense. Click on the expense in the expenses side to open the expense details. Click on Allocate. You can allocate by percentage or amount.  The allocation box will appear with the account chosen on the report header. If this is the account you want to allocate to, click in the box next to the account and click save.  You can also add another allocation or delete an allocation if an error is made.  </vt:lpstr>
      <vt:lpstr>The report is now ready to be printed, emailed, or saved as a PDF. Keep a copy of the report with the receipts.  You can now submit the report .</vt:lpstr>
      <vt:lpstr>CREATING AN EXPENSE REPORT FOR LOCAL MEALS ON CAMPUS</vt:lpstr>
      <vt:lpstr>POLICIES GOVERNING LOCAL MEALS ON CAMPUS</vt:lpstr>
      <vt:lpstr>GUIDELINE FOR FACULTY AND STAFF TO DETERMINE IF MEAL FALLS WITHIN POLICY. </vt:lpstr>
      <vt:lpstr>CREATING AN EXPENSE REPORT FOR LOCAL MEALS/SNACKS</vt:lpstr>
      <vt:lpstr>PowerPoint Presentation</vt:lpstr>
      <vt:lpstr>PowerPoint Presentation</vt:lpstr>
      <vt:lpstr>PowerPoint Presentation</vt:lpstr>
      <vt:lpstr>PowerPoint Presentation</vt:lpstr>
      <vt:lpstr>CREATING AN ENTERTAINMENT MEAL EXPENSE REPORT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ENTERING MEAL TRANSACTIONS INTO CONCUR </dc:title>
  <dc:creator>Randolph, Nita J</dc:creator>
  <cp:lastModifiedBy>Randolph, Nita J</cp:lastModifiedBy>
  <cp:revision>164</cp:revision>
  <dcterms:created xsi:type="dcterms:W3CDTF">2020-05-14T19:43:03Z</dcterms:created>
  <dcterms:modified xsi:type="dcterms:W3CDTF">2020-06-03T14:53:16Z</dcterms:modified>
</cp:coreProperties>
</file>