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71" r:id="rId8"/>
    <p:sldId id="272" r:id="rId9"/>
    <p:sldId id="273" r:id="rId10"/>
    <p:sldId id="274" r:id="rId11"/>
    <p:sldId id="275" r:id="rId12"/>
    <p:sldId id="277" r:id="rId13"/>
    <p:sldId id="276" r:id="rId14"/>
    <p:sldId id="278" r:id="rId15"/>
    <p:sldId id="279" r:id="rId16"/>
    <p:sldId id="280" r:id="rId17"/>
    <p:sldId id="281" r:id="rId18"/>
    <p:sldId id="282" r:id="rId19"/>
    <p:sldId id="264" r:id="rId20"/>
    <p:sldId id="265" r:id="rId21"/>
    <p:sldId id="283" r:id="rId22"/>
    <p:sldId id="284" r:id="rId23"/>
    <p:sldId id="285" r:id="rId24"/>
    <p:sldId id="286" r:id="rId25"/>
    <p:sldId id="287" r:id="rId26"/>
    <p:sldId id="288" r:id="rId27"/>
    <p:sldId id="289" r:id="rId28"/>
    <p:sldId id="290" r:id="rId29"/>
    <p:sldId id="29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19" autoAdjust="0"/>
    <p:restoredTop sz="83774" autoAdjust="0"/>
  </p:normalViewPr>
  <p:slideViewPr>
    <p:cSldViewPr snapToGrid="0">
      <p:cViewPr varScale="1">
        <p:scale>
          <a:sx n="83" d="100"/>
          <a:sy n="83" d="100"/>
        </p:scale>
        <p:origin x="739" y="77"/>
      </p:cViewPr>
      <p:guideLst/>
    </p:cSldViewPr>
  </p:slideViewPr>
  <p:notesTextViewPr>
    <p:cViewPr>
      <p:scale>
        <a:sx n="1" d="1"/>
        <a:sy n="1" d="1"/>
      </p:scale>
      <p:origin x="0" y="0"/>
    </p:cViewPr>
  </p:notesTextViewPr>
  <p:sorterViewPr>
    <p:cViewPr>
      <p:scale>
        <a:sx n="100" d="100"/>
        <a:sy n="100" d="100"/>
      </p:scale>
      <p:origin x="0" y="-4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3EF69-96CE-4F9B-BCB6-FCD2680C04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B0AAAE7-B481-4020-823D-55F07C88E2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58A48E8-E712-4187-B23E-8516AD7142DA}"/>
              </a:ext>
            </a:extLst>
          </p:cNvPr>
          <p:cNvSpPr>
            <a:spLocks noGrp="1"/>
          </p:cNvSpPr>
          <p:nvPr>
            <p:ph type="dt" sz="half" idx="10"/>
          </p:nvPr>
        </p:nvSpPr>
        <p:spPr/>
        <p:txBody>
          <a:bodyPr/>
          <a:lstStyle/>
          <a:p>
            <a:fld id="{47DC1DA0-0382-48F6-99D0-443B29156785}" type="datetimeFigureOut">
              <a:rPr lang="en-US" smtClean="0"/>
              <a:t>3/22/2023</a:t>
            </a:fld>
            <a:endParaRPr lang="en-US"/>
          </a:p>
        </p:txBody>
      </p:sp>
      <p:sp>
        <p:nvSpPr>
          <p:cNvPr id="5" name="Footer Placeholder 4">
            <a:extLst>
              <a:ext uri="{FF2B5EF4-FFF2-40B4-BE49-F238E27FC236}">
                <a16:creationId xmlns:a16="http://schemas.microsoft.com/office/drawing/2014/main" id="{98226803-74E7-49BC-9CE3-1A3D2C2522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2D1966-CA8C-4C1E-8C46-802393FE36AE}"/>
              </a:ext>
            </a:extLst>
          </p:cNvPr>
          <p:cNvSpPr>
            <a:spLocks noGrp="1"/>
          </p:cNvSpPr>
          <p:nvPr>
            <p:ph type="sldNum" sz="quarter" idx="12"/>
          </p:nvPr>
        </p:nvSpPr>
        <p:spPr/>
        <p:txBody>
          <a:bodyPr/>
          <a:lstStyle/>
          <a:p>
            <a:fld id="{6B6FEEC6-2426-4AC0-84E3-C218AC563149}" type="slidenum">
              <a:rPr lang="en-US" smtClean="0"/>
              <a:t>‹#›</a:t>
            </a:fld>
            <a:endParaRPr lang="en-US"/>
          </a:p>
        </p:txBody>
      </p:sp>
    </p:spTree>
    <p:extLst>
      <p:ext uri="{BB962C8B-B14F-4D97-AF65-F5344CB8AC3E}">
        <p14:creationId xmlns:p14="http://schemas.microsoft.com/office/powerpoint/2010/main" val="3345935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CA8B4-9785-47DF-B39B-F72AF74BAF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7F06A4-AD6F-4125-9EFF-35EE3949C5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D2BE65-17E8-40D6-AA68-5F198D94EAE9}"/>
              </a:ext>
            </a:extLst>
          </p:cNvPr>
          <p:cNvSpPr>
            <a:spLocks noGrp="1"/>
          </p:cNvSpPr>
          <p:nvPr>
            <p:ph type="dt" sz="half" idx="10"/>
          </p:nvPr>
        </p:nvSpPr>
        <p:spPr/>
        <p:txBody>
          <a:bodyPr/>
          <a:lstStyle/>
          <a:p>
            <a:fld id="{47DC1DA0-0382-48F6-99D0-443B29156785}" type="datetimeFigureOut">
              <a:rPr lang="en-US" smtClean="0"/>
              <a:t>3/22/2023</a:t>
            </a:fld>
            <a:endParaRPr lang="en-US"/>
          </a:p>
        </p:txBody>
      </p:sp>
      <p:sp>
        <p:nvSpPr>
          <p:cNvPr id="5" name="Footer Placeholder 4">
            <a:extLst>
              <a:ext uri="{FF2B5EF4-FFF2-40B4-BE49-F238E27FC236}">
                <a16:creationId xmlns:a16="http://schemas.microsoft.com/office/drawing/2014/main" id="{A70F88FB-D009-40DC-9EE8-20191E8B1A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04A4A5-0B98-4548-BA42-FA8279CDE8F9}"/>
              </a:ext>
            </a:extLst>
          </p:cNvPr>
          <p:cNvSpPr>
            <a:spLocks noGrp="1"/>
          </p:cNvSpPr>
          <p:nvPr>
            <p:ph type="sldNum" sz="quarter" idx="12"/>
          </p:nvPr>
        </p:nvSpPr>
        <p:spPr/>
        <p:txBody>
          <a:bodyPr/>
          <a:lstStyle/>
          <a:p>
            <a:fld id="{6B6FEEC6-2426-4AC0-84E3-C218AC563149}" type="slidenum">
              <a:rPr lang="en-US" smtClean="0"/>
              <a:t>‹#›</a:t>
            </a:fld>
            <a:endParaRPr lang="en-US"/>
          </a:p>
        </p:txBody>
      </p:sp>
    </p:spTree>
    <p:extLst>
      <p:ext uri="{BB962C8B-B14F-4D97-AF65-F5344CB8AC3E}">
        <p14:creationId xmlns:p14="http://schemas.microsoft.com/office/powerpoint/2010/main" val="1333187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321ACC-8446-41C5-8A2B-492FD4D538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63F871-605D-4D64-A64A-9BA1B69970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E5442E-ECAF-4800-9B25-25B7D52333A3}"/>
              </a:ext>
            </a:extLst>
          </p:cNvPr>
          <p:cNvSpPr>
            <a:spLocks noGrp="1"/>
          </p:cNvSpPr>
          <p:nvPr>
            <p:ph type="dt" sz="half" idx="10"/>
          </p:nvPr>
        </p:nvSpPr>
        <p:spPr/>
        <p:txBody>
          <a:bodyPr/>
          <a:lstStyle/>
          <a:p>
            <a:fld id="{47DC1DA0-0382-48F6-99D0-443B29156785}" type="datetimeFigureOut">
              <a:rPr lang="en-US" smtClean="0"/>
              <a:t>3/22/2023</a:t>
            </a:fld>
            <a:endParaRPr lang="en-US"/>
          </a:p>
        </p:txBody>
      </p:sp>
      <p:sp>
        <p:nvSpPr>
          <p:cNvPr id="5" name="Footer Placeholder 4">
            <a:extLst>
              <a:ext uri="{FF2B5EF4-FFF2-40B4-BE49-F238E27FC236}">
                <a16:creationId xmlns:a16="http://schemas.microsoft.com/office/drawing/2014/main" id="{2C94599B-934D-4BD9-A06A-B0DCA3AA68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4784F3-CE32-430A-A685-C805AC921C0F}"/>
              </a:ext>
            </a:extLst>
          </p:cNvPr>
          <p:cNvSpPr>
            <a:spLocks noGrp="1"/>
          </p:cNvSpPr>
          <p:nvPr>
            <p:ph type="sldNum" sz="quarter" idx="12"/>
          </p:nvPr>
        </p:nvSpPr>
        <p:spPr/>
        <p:txBody>
          <a:bodyPr/>
          <a:lstStyle/>
          <a:p>
            <a:fld id="{6B6FEEC6-2426-4AC0-84E3-C218AC563149}" type="slidenum">
              <a:rPr lang="en-US" smtClean="0"/>
              <a:t>‹#›</a:t>
            </a:fld>
            <a:endParaRPr lang="en-US"/>
          </a:p>
        </p:txBody>
      </p:sp>
    </p:spTree>
    <p:extLst>
      <p:ext uri="{BB962C8B-B14F-4D97-AF65-F5344CB8AC3E}">
        <p14:creationId xmlns:p14="http://schemas.microsoft.com/office/powerpoint/2010/main" val="3112810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213C1-D6BA-47EB-B5B1-663D14AA85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267C62-E2B4-408F-8B95-B7682FAA72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81C03B-35A6-45B9-A7BA-BE4466D481F8}"/>
              </a:ext>
            </a:extLst>
          </p:cNvPr>
          <p:cNvSpPr>
            <a:spLocks noGrp="1"/>
          </p:cNvSpPr>
          <p:nvPr>
            <p:ph type="dt" sz="half" idx="10"/>
          </p:nvPr>
        </p:nvSpPr>
        <p:spPr/>
        <p:txBody>
          <a:bodyPr/>
          <a:lstStyle/>
          <a:p>
            <a:fld id="{47DC1DA0-0382-48F6-99D0-443B29156785}" type="datetimeFigureOut">
              <a:rPr lang="en-US" smtClean="0"/>
              <a:t>3/22/2023</a:t>
            </a:fld>
            <a:endParaRPr lang="en-US"/>
          </a:p>
        </p:txBody>
      </p:sp>
      <p:sp>
        <p:nvSpPr>
          <p:cNvPr id="5" name="Footer Placeholder 4">
            <a:extLst>
              <a:ext uri="{FF2B5EF4-FFF2-40B4-BE49-F238E27FC236}">
                <a16:creationId xmlns:a16="http://schemas.microsoft.com/office/drawing/2014/main" id="{1245BD8F-1F75-4494-91F4-3963AE2234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FB7E85-BD84-4C09-A89B-4C2BBCD4895B}"/>
              </a:ext>
            </a:extLst>
          </p:cNvPr>
          <p:cNvSpPr>
            <a:spLocks noGrp="1"/>
          </p:cNvSpPr>
          <p:nvPr>
            <p:ph type="sldNum" sz="quarter" idx="12"/>
          </p:nvPr>
        </p:nvSpPr>
        <p:spPr/>
        <p:txBody>
          <a:bodyPr/>
          <a:lstStyle/>
          <a:p>
            <a:fld id="{6B6FEEC6-2426-4AC0-84E3-C218AC563149}" type="slidenum">
              <a:rPr lang="en-US" smtClean="0"/>
              <a:t>‹#›</a:t>
            </a:fld>
            <a:endParaRPr lang="en-US"/>
          </a:p>
        </p:txBody>
      </p:sp>
    </p:spTree>
    <p:extLst>
      <p:ext uri="{BB962C8B-B14F-4D97-AF65-F5344CB8AC3E}">
        <p14:creationId xmlns:p14="http://schemas.microsoft.com/office/powerpoint/2010/main" val="368947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591EF-D1DA-404C-8F65-846D09D2EF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D870658-9E8D-4DFD-806D-AFF4787124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3701EC-0B2C-4B8A-A98B-A7B625893B41}"/>
              </a:ext>
            </a:extLst>
          </p:cNvPr>
          <p:cNvSpPr>
            <a:spLocks noGrp="1"/>
          </p:cNvSpPr>
          <p:nvPr>
            <p:ph type="dt" sz="half" idx="10"/>
          </p:nvPr>
        </p:nvSpPr>
        <p:spPr/>
        <p:txBody>
          <a:bodyPr/>
          <a:lstStyle/>
          <a:p>
            <a:fld id="{47DC1DA0-0382-48F6-99D0-443B29156785}" type="datetimeFigureOut">
              <a:rPr lang="en-US" smtClean="0"/>
              <a:t>3/22/2023</a:t>
            </a:fld>
            <a:endParaRPr lang="en-US"/>
          </a:p>
        </p:txBody>
      </p:sp>
      <p:sp>
        <p:nvSpPr>
          <p:cNvPr id="5" name="Footer Placeholder 4">
            <a:extLst>
              <a:ext uri="{FF2B5EF4-FFF2-40B4-BE49-F238E27FC236}">
                <a16:creationId xmlns:a16="http://schemas.microsoft.com/office/drawing/2014/main" id="{FD51EFA5-0DC7-42E5-B044-0E9C48E46C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CDF337-8270-4C0A-8832-0584C3B2A63F}"/>
              </a:ext>
            </a:extLst>
          </p:cNvPr>
          <p:cNvSpPr>
            <a:spLocks noGrp="1"/>
          </p:cNvSpPr>
          <p:nvPr>
            <p:ph type="sldNum" sz="quarter" idx="12"/>
          </p:nvPr>
        </p:nvSpPr>
        <p:spPr/>
        <p:txBody>
          <a:bodyPr/>
          <a:lstStyle/>
          <a:p>
            <a:fld id="{6B6FEEC6-2426-4AC0-84E3-C218AC563149}" type="slidenum">
              <a:rPr lang="en-US" smtClean="0"/>
              <a:t>‹#›</a:t>
            </a:fld>
            <a:endParaRPr lang="en-US"/>
          </a:p>
        </p:txBody>
      </p:sp>
    </p:spTree>
    <p:extLst>
      <p:ext uri="{BB962C8B-B14F-4D97-AF65-F5344CB8AC3E}">
        <p14:creationId xmlns:p14="http://schemas.microsoft.com/office/powerpoint/2010/main" val="3629528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62774-F1C0-459A-924F-2FAAE48308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BDC29A-7EB3-4C12-A1DB-2C95C0E0F1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5F70EE-438F-41CE-A11B-803B21D383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96D0DB-C37E-4376-AA51-B397C9B02AE6}"/>
              </a:ext>
            </a:extLst>
          </p:cNvPr>
          <p:cNvSpPr>
            <a:spLocks noGrp="1"/>
          </p:cNvSpPr>
          <p:nvPr>
            <p:ph type="dt" sz="half" idx="10"/>
          </p:nvPr>
        </p:nvSpPr>
        <p:spPr/>
        <p:txBody>
          <a:bodyPr/>
          <a:lstStyle/>
          <a:p>
            <a:fld id="{47DC1DA0-0382-48F6-99D0-443B29156785}" type="datetimeFigureOut">
              <a:rPr lang="en-US" smtClean="0"/>
              <a:t>3/22/2023</a:t>
            </a:fld>
            <a:endParaRPr lang="en-US"/>
          </a:p>
        </p:txBody>
      </p:sp>
      <p:sp>
        <p:nvSpPr>
          <p:cNvPr id="6" name="Footer Placeholder 5">
            <a:extLst>
              <a:ext uri="{FF2B5EF4-FFF2-40B4-BE49-F238E27FC236}">
                <a16:creationId xmlns:a16="http://schemas.microsoft.com/office/drawing/2014/main" id="{82D3B0B9-D36D-4A12-9B0C-D9CD0EBE50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D01359-8985-4D26-BF47-27999E7EC8AC}"/>
              </a:ext>
            </a:extLst>
          </p:cNvPr>
          <p:cNvSpPr>
            <a:spLocks noGrp="1"/>
          </p:cNvSpPr>
          <p:nvPr>
            <p:ph type="sldNum" sz="quarter" idx="12"/>
          </p:nvPr>
        </p:nvSpPr>
        <p:spPr/>
        <p:txBody>
          <a:bodyPr/>
          <a:lstStyle/>
          <a:p>
            <a:fld id="{6B6FEEC6-2426-4AC0-84E3-C218AC563149}" type="slidenum">
              <a:rPr lang="en-US" smtClean="0"/>
              <a:t>‹#›</a:t>
            </a:fld>
            <a:endParaRPr lang="en-US"/>
          </a:p>
        </p:txBody>
      </p:sp>
    </p:spTree>
    <p:extLst>
      <p:ext uri="{BB962C8B-B14F-4D97-AF65-F5344CB8AC3E}">
        <p14:creationId xmlns:p14="http://schemas.microsoft.com/office/powerpoint/2010/main" val="1765554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D10F3-E327-441A-AFDF-D602D984CF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AD46D2-A99E-4817-A319-D3D5A773E5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0FC3E0-7DE6-43D0-AD68-234EC2103C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A76450F-DD05-4A8E-A37D-940DB05C12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C1FAD6-2444-4B72-BD84-5059A444F6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7692CF-EDD4-4462-9074-D07990273B76}"/>
              </a:ext>
            </a:extLst>
          </p:cNvPr>
          <p:cNvSpPr>
            <a:spLocks noGrp="1"/>
          </p:cNvSpPr>
          <p:nvPr>
            <p:ph type="dt" sz="half" idx="10"/>
          </p:nvPr>
        </p:nvSpPr>
        <p:spPr/>
        <p:txBody>
          <a:bodyPr/>
          <a:lstStyle/>
          <a:p>
            <a:fld id="{47DC1DA0-0382-48F6-99D0-443B29156785}" type="datetimeFigureOut">
              <a:rPr lang="en-US" smtClean="0"/>
              <a:t>3/22/2023</a:t>
            </a:fld>
            <a:endParaRPr lang="en-US"/>
          </a:p>
        </p:txBody>
      </p:sp>
      <p:sp>
        <p:nvSpPr>
          <p:cNvPr id="8" name="Footer Placeholder 7">
            <a:extLst>
              <a:ext uri="{FF2B5EF4-FFF2-40B4-BE49-F238E27FC236}">
                <a16:creationId xmlns:a16="http://schemas.microsoft.com/office/drawing/2014/main" id="{7BCA71D4-5EFD-4742-B3A5-EF27EA3E8D9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0C5DC5-FF09-46DC-B09A-519DE63D95AD}"/>
              </a:ext>
            </a:extLst>
          </p:cNvPr>
          <p:cNvSpPr>
            <a:spLocks noGrp="1"/>
          </p:cNvSpPr>
          <p:nvPr>
            <p:ph type="sldNum" sz="quarter" idx="12"/>
          </p:nvPr>
        </p:nvSpPr>
        <p:spPr/>
        <p:txBody>
          <a:bodyPr/>
          <a:lstStyle/>
          <a:p>
            <a:fld id="{6B6FEEC6-2426-4AC0-84E3-C218AC563149}" type="slidenum">
              <a:rPr lang="en-US" smtClean="0"/>
              <a:t>‹#›</a:t>
            </a:fld>
            <a:endParaRPr lang="en-US"/>
          </a:p>
        </p:txBody>
      </p:sp>
    </p:spTree>
    <p:extLst>
      <p:ext uri="{BB962C8B-B14F-4D97-AF65-F5344CB8AC3E}">
        <p14:creationId xmlns:p14="http://schemas.microsoft.com/office/powerpoint/2010/main" val="404642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E70D4-18AA-44E3-BBFB-960DBF2A38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09FB60-6E42-4687-B253-8642BE3B4AF1}"/>
              </a:ext>
            </a:extLst>
          </p:cNvPr>
          <p:cNvSpPr>
            <a:spLocks noGrp="1"/>
          </p:cNvSpPr>
          <p:nvPr>
            <p:ph type="dt" sz="half" idx="10"/>
          </p:nvPr>
        </p:nvSpPr>
        <p:spPr/>
        <p:txBody>
          <a:bodyPr/>
          <a:lstStyle/>
          <a:p>
            <a:fld id="{47DC1DA0-0382-48F6-99D0-443B29156785}" type="datetimeFigureOut">
              <a:rPr lang="en-US" smtClean="0"/>
              <a:t>3/22/2023</a:t>
            </a:fld>
            <a:endParaRPr lang="en-US"/>
          </a:p>
        </p:txBody>
      </p:sp>
      <p:sp>
        <p:nvSpPr>
          <p:cNvPr id="4" name="Footer Placeholder 3">
            <a:extLst>
              <a:ext uri="{FF2B5EF4-FFF2-40B4-BE49-F238E27FC236}">
                <a16:creationId xmlns:a16="http://schemas.microsoft.com/office/drawing/2014/main" id="{E17676B1-94ED-4AC5-9943-C3BFE5C5B1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1A1B4C-D655-4D1C-8DB0-7725DC3D95CA}"/>
              </a:ext>
            </a:extLst>
          </p:cNvPr>
          <p:cNvSpPr>
            <a:spLocks noGrp="1"/>
          </p:cNvSpPr>
          <p:nvPr>
            <p:ph type="sldNum" sz="quarter" idx="12"/>
          </p:nvPr>
        </p:nvSpPr>
        <p:spPr/>
        <p:txBody>
          <a:bodyPr/>
          <a:lstStyle/>
          <a:p>
            <a:fld id="{6B6FEEC6-2426-4AC0-84E3-C218AC563149}" type="slidenum">
              <a:rPr lang="en-US" smtClean="0"/>
              <a:t>‹#›</a:t>
            </a:fld>
            <a:endParaRPr lang="en-US"/>
          </a:p>
        </p:txBody>
      </p:sp>
    </p:spTree>
    <p:extLst>
      <p:ext uri="{BB962C8B-B14F-4D97-AF65-F5344CB8AC3E}">
        <p14:creationId xmlns:p14="http://schemas.microsoft.com/office/powerpoint/2010/main" val="982880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865B67-8DA8-4E95-BB75-E5B6E076CE6A}"/>
              </a:ext>
            </a:extLst>
          </p:cNvPr>
          <p:cNvSpPr>
            <a:spLocks noGrp="1"/>
          </p:cNvSpPr>
          <p:nvPr>
            <p:ph type="dt" sz="half" idx="10"/>
          </p:nvPr>
        </p:nvSpPr>
        <p:spPr/>
        <p:txBody>
          <a:bodyPr/>
          <a:lstStyle/>
          <a:p>
            <a:fld id="{47DC1DA0-0382-48F6-99D0-443B29156785}" type="datetimeFigureOut">
              <a:rPr lang="en-US" smtClean="0"/>
              <a:t>3/22/2023</a:t>
            </a:fld>
            <a:endParaRPr lang="en-US"/>
          </a:p>
        </p:txBody>
      </p:sp>
      <p:sp>
        <p:nvSpPr>
          <p:cNvPr id="3" name="Footer Placeholder 2">
            <a:extLst>
              <a:ext uri="{FF2B5EF4-FFF2-40B4-BE49-F238E27FC236}">
                <a16:creationId xmlns:a16="http://schemas.microsoft.com/office/drawing/2014/main" id="{046C2829-A386-44B4-ADD5-783458B2FB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D3878D-3D89-4FD3-AE67-F3495797A480}"/>
              </a:ext>
            </a:extLst>
          </p:cNvPr>
          <p:cNvSpPr>
            <a:spLocks noGrp="1"/>
          </p:cNvSpPr>
          <p:nvPr>
            <p:ph type="sldNum" sz="quarter" idx="12"/>
          </p:nvPr>
        </p:nvSpPr>
        <p:spPr/>
        <p:txBody>
          <a:bodyPr/>
          <a:lstStyle/>
          <a:p>
            <a:fld id="{6B6FEEC6-2426-4AC0-84E3-C218AC563149}" type="slidenum">
              <a:rPr lang="en-US" smtClean="0"/>
              <a:t>‹#›</a:t>
            </a:fld>
            <a:endParaRPr lang="en-US"/>
          </a:p>
        </p:txBody>
      </p:sp>
    </p:spTree>
    <p:extLst>
      <p:ext uri="{BB962C8B-B14F-4D97-AF65-F5344CB8AC3E}">
        <p14:creationId xmlns:p14="http://schemas.microsoft.com/office/powerpoint/2010/main" val="4225661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E9359-9FE3-40B6-A270-37CDF64BF3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20D433-AE29-4075-8D35-C51585DDEC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E7F2B8-64AE-45F5-AFC6-2CB1DE29B1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252951-BCC1-4B7C-8667-7337A7E9BB14}"/>
              </a:ext>
            </a:extLst>
          </p:cNvPr>
          <p:cNvSpPr>
            <a:spLocks noGrp="1"/>
          </p:cNvSpPr>
          <p:nvPr>
            <p:ph type="dt" sz="half" idx="10"/>
          </p:nvPr>
        </p:nvSpPr>
        <p:spPr/>
        <p:txBody>
          <a:bodyPr/>
          <a:lstStyle/>
          <a:p>
            <a:fld id="{47DC1DA0-0382-48F6-99D0-443B29156785}" type="datetimeFigureOut">
              <a:rPr lang="en-US" smtClean="0"/>
              <a:t>3/22/2023</a:t>
            </a:fld>
            <a:endParaRPr lang="en-US"/>
          </a:p>
        </p:txBody>
      </p:sp>
      <p:sp>
        <p:nvSpPr>
          <p:cNvPr id="6" name="Footer Placeholder 5">
            <a:extLst>
              <a:ext uri="{FF2B5EF4-FFF2-40B4-BE49-F238E27FC236}">
                <a16:creationId xmlns:a16="http://schemas.microsoft.com/office/drawing/2014/main" id="{B34F1ADC-EDD8-4997-8E39-A8EE5F90A4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3BECDE-DEE8-4A7F-AC81-B9173714810B}"/>
              </a:ext>
            </a:extLst>
          </p:cNvPr>
          <p:cNvSpPr>
            <a:spLocks noGrp="1"/>
          </p:cNvSpPr>
          <p:nvPr>
            <p:ph type="sldNum" sz="quarter" idx="12"/>
          </p:nvPr>
        </p:nvSpPr>
        <p:spPr/>
        <p:txBody>
          <a:bodyPr/>
          <a:lstStyle/>
          <a:p>
            <a:fld id="{6B6FEEC6-2426-4AC0-84E3-C218AC563149}" type="slidenum">
              <a:rPr lang="en-US" smtClean="0"/>
              <a:t>‹#›</a:t>
            </a:fld>
            <a:endParaRPr lang="en-US"/>
          </a:p>
        </p:txBody>
      </p:sp>
    </p:spTree>
    <p:extLst>
      <p:ext uri="{BB962C8B-B14F-4D97-AF65-F5344CB8AC3E}">
        <p14:creationId xmlns:p14="http://schemas.microsoft.com/office/powerpoint/2010/main" val="1648645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A1EBC-9F6C-48E5-BB84-316E5DDE67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185C928-B086-4415-A2FE-3D0DECA3E0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5CDEC4-EDA9-4673-AB57-E687C6132F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A486EE-53B9-4030-B721-8CEC2F2D9BC1}"/>
              </a:ext>
            </a:extLst>
          </p:cNvPr>
          <p:cNvSpPr>
            <a:spLocks noGrp="1"/>
          </p:cNvSpPr>
          <p:nvPr>
            <p:ph type="dt" sz="half" idx="10"/>
          </p:nvPr>
        </p:nvSpPr>
        <p:spPr/>
        <p:txBody>
          <a:bodyPr/>
          <a:lstStyle/>
          <a:p>
            <a:fld id="{47DC1DA0-0382-48F6-99D0-443B29156785}" type="datetimeFigureOut">
              <a:rPr lang="en-US" smtClean="0"/>
              <a:t>3/22/2023</a:t>
            </a:fld>
            <a:endParaRPr lang="en-US"/>
          </a:p>
        </p:txBody>
      </p:sp>
      <p:sp>
        <p:nvSpPr>
          <p:cNvPr id="6" name="Footer Placeholder 5">
            <a:extLst>
              <a:ext uri="{FF2B5EF4-FFF2-40B4-BE49-F238E27FC236}">
                <a16:creationId xmlns:a16="http://schemas.microsoft.com/office/drawing/2014/main" id="{E3CBA220-585C-4808-8C76-B531567AB8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D344F6-4822-4A6B-8AD0-BE1280E9CEB5}"/>
              </a:ext>
            </a:extLst>
          </p:cNvPr>
          <p:cNvSpPr>
            <a:spLocks noGrp="1"/>
          </p:cNvSpPr>
          <p:nvPr>
            <p:ph type="sldNum" sz="quarter" idx="12"/>
          </p:nvPr>
        </p:nvSpPr>
        <p:spPr/>
        <p:txBody>
          <a:bodyPr/>
          <a:lstStyle/>
          <a:p>
            <a:fld id="{6B6FEEC6-2426-4AC0-84E3-C218AC563149}" type="slidenum">
              <a:rPr lang="en-US" smtClean="0"/>
              <a:t>‹#›</a:t>
            </a:fld>
            <a:endParaRPr lang="en-US"/>
          </a:p>
        </p:txBody>
      </p:sp>
    </p:spTree>
    <p:extLst>
      <p:ext uri="{BB962C8B-B14F-4D97-AF65-F5344CB8AC3E}">
        <p14:creationId xmlns:p14="http://schemas.microsoft.com/office/powerpoint/2010/main" val="3406415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8324B5-EAF0-4922-9670-B74B660C45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CF560F5-AAB9-46C2-9285-BD929267E4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A23D3C-E957-4C63-894D-0680E7E968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DC1DA0-0382-48F6-99D0-443B29156785}" type="datetimeFigureOut">
              <a:rPr lang="en-US" smtClean="0"/>
              <a:t>3/22/2023</a:t>
            </a:fld>
            <a:endParaRPr lang="en-US"/>
          </a:p>
        </p:txBody>
      </p:sp>
      <p:sp>
        <p:nvSpPr>
          <p:cNvPr id="5" name="Footer Placeholder 4">
            <a:extLst>
              <a:ext uri="{FF2B5EF4-FFF2-40B4-BE49-F238E27FC236}">
                <a16:creationId xmlns:a16="http://schemas.microsoft.com/office/drawing/2014/main" id="{C2693254-7A8A-45DE-9D30-B64A36DEFE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A6C4789-D885-4494-ACB7-5442D89DFF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6FEEC6-2426-4AC0-84E3-C218AC563149}" type="slidenum">
              <a:rPr lang="en-US" smtClean="0"/>
              <a:t>‹#›</a:t>
            </a:fld>
            <a:endParaRPr lang="en-US"/>
          </a:p>
        </p:txBody>
      </p:sp>
    </p:spTree>
    <p:extLst>
      <p:ext uri="{BB962C8B-B14F-4D97-AF65-F5344CB8AC3E}">
        <p14:creationId xmlns:p14="http://schemas.microsoft.com/office/powerpoint/2010/main" val="1679860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D1A7F-5DEB-49A8-8846-50D6D1A40F7E}"/>
              </a:ext>
            </a:extLst>
          </p:cNvPr>
          <p:cNvSpPr>
            <a:spLocks noGrp="1"/>
          </p:cNvSpPr>
          <p:nvPr>
            <p:ph type="ctrTitle"/>
          </p:nvPr>
        </p:nvSpPr>
        <p:spPr>
          <a:xfrm>
            <a:off x="1524000" y="175490"/>
            <a:ext cx="9144000" cy="2410691"/>
          </a:xfrm>
        </p:spPr>
        <p:txBody>
          <a:bodyPr>
            <a:normAutofit/>
          </a:bodyPr>
          <a:lstStyle/>
          <a:p>
            <a:r>
              <a:rPr lang="en-US" sz="3600" b="1" dirty="0">
                <a:latin typeface="Arial" panose="020B0604020202020204" pitchFamily="34" charset="0"/>
                <a:cs typeface="Arial" panose="020B0604020202020204" pitchFamily="34" charset="0"/>
              </a:rPr>
              <a:t>ALLOCATING EXPENSES</a:t>
            </a:r>
            <a:br>
              <a:rPr lang="en-US" sz="3600" dirty="0">
                <a:latin typeface="Arial" panose="020B0604020202020204" pitchFamily="34" charset="0"/>
                <a:cs typeface="Arial" panose="020B0604020202020204" pitchFamily="34" charset="0"/>
              </a:rPr>
            </a:br>
            <a:br>
              <a:rPr lang="en-US" sz="3600" dirty="0">
                <a:latin typeface="Arial" panose="020B0604020202020204" pitchFamily="34" charset="0"/>
                <a:cs typeface="Arial" panose="020B0604020202020204" pitchFamily="34" charset="0"/>
              </a:rPr>
            </a:br>
            <a:r>
              <a:rPr lang="en-US" sz="3600" b="1" dirty="0">
                <a:solidFill>
                  <a:srgbClr val="FF0000"/>
                </a:solidFill>
                <a:latin typeface="Arial" panose="020B0604020202020204" pitchFamily="34" charset="0"/>
                <a:cs typeface="Arial" panose="020B0604020202020204" pitchFamily="34" charset="0"/>
              </a:rPr>
              <a:t>YOU CANNOT CHANGE THE ORG AND ACCOUNT NUMBER ON THE HEADER! </a:t>
            </a:r>
            <a:endParaRPr lang="en-US" sz="36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EF7C5EAA-B193-4FE4-BF2B-3BE23BD1C9A9}"/>
              </a:ext>
            </a:extLst>
          </p:cNvPr>
          <p:cNvSpPr>
            <a:spLocks noGrp="1"/>
          </p:cNvSpPr>
          <p:nvPr>
            <p:ph type="subTitle" idx="1"/>
          </p:nvPr>
        </p:nvSpPr>
        <p:spPr>
          <a:xfrm>
            <a:off x="1524000" y="3241964"/>
            <a:ext cx="9144000" cy="3306618"/>
          </a:xfrm>
        </p:spPr>
        <p:txBody>
          <a:bodyPr>
            <a:normAutofit fontScale="92500" lnSpcReduction="10000"/>
          </a:bodyPr>
          <a:lstStyle/>
          <a:p>
            <a:pPr marL="342900" indent="-342900" algn="l">
              <a:buFont typeface="Arial" panose="020B0604020202020204" pitchFamily="34" charset="0"/>
              <a:buChar char="•"/>
            </a:pPr>
            <a:endParaRPr lang="en-US" sz="2800" dirty="0"/>
          </a:p>
          <a:p>
            <a:pPr marL="342900" indent="-342900" algn="l">
              <a:buFont typeface="Arial" panose="020B0604020202020204" pitchFamily="34" charset="0"/>
              <a:buChar char="•"/>
            </a:pPr>
            <a:r>
              <a:rPr lang="en-US" sz="2800" dirty="0"/>
              <a:t>Allocating to your own Organization and Accounts has been covered in the PPT “CREATING AN EXPENSE WITH PER DIEM AND CREATING AN ITINERARY”</a:t>
            </a:r>
          </a:p>
          <a:p>
            <a:pPr algn="l"/>
            <a:endParaRPr lang="en-US" sz="2800" dirty="0"/>
          </a:p>
          <a:p>
            <a:pPr marL="342900" indent="-342900" algn="l">
              <a:buFont typeface="Arial" panose="020B0604020202020204" pitchFamily="34" charset="0"/>
              <a:buChar char="•"/>
            </a:pPr>
            <a:r>
              <a:rPr lang="en-US" sz="2800" dirty="0"/>
              <a:t>Allocating to an Organization within your division</a:t>
            </a:r>
          </a:p>
          <a:p>
            <a:pPr algn="l"/>
            <a:endParaRPr lang="en-US" sz="2800" dirty="0"/>
          </a:p>
          <a:p>
            <a:pPr marL="342900" indent="-342900" algn="l">
              <a:buFont typeface="Arial" panose="020B0604020202020204" pitchFamily="34" charset="0"/>
              <a:buChar char="•"/>
            </a:pPr>
            <a:r>
              <a:rPr lang="en-US" sz="2800" dirty="0"/>
              <a:t>Allocating to an Organization not in your division</a:t>
            </a:r>
          </a:p>
          <a:p>
            <a:pPr algn="l"/>
            <a:endParaRPr lang="en-US" sz="2800" dirty="0"/>
          </a:p>
        </p:txBody>
      </p:sp>
    </p:spTree>
    <p:extLst>
      <p:ext uri="{BB962C8B-B14F-4D97-AF65-F5344CB8AC3E}">
        <p14:creationId xmlns:p14="http://schemas.microsoft.com/office/powerpoint/2010/main" val="42741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A8C93-5990-F2B6-0E15-7006032E5E2F}"/>
              </a:ext>
            </a:extLst>
          </p:cNvPr>
          <p:cNvSpPr>
            <a:spLocks noGrp="1"/>
          </p:cNvSpPr>
          <p:nvPr>
            <p:ph type="title"/>
          </p:nvPr>
        </p:nvSpPr>
        <p:spPr/>
        <p:txBody>
          <a:bodyPr>
            <a:normAutofit fontScale="90000"/>
          </a:bodyPr>
          <a:lstStyle/>
          <a:p>
            <a:r>
              <a:rPr lang="en-US" sz="2400" dirty="0">
                <a:latin typeface="Arial" panose="020B0604020202020204" pitchFamily="34" charset="0"/>
                <a:cs typeface="Arial" panose="020B0604020202020204" pitchFamily="34" charset="0"/>
              </a:rPr>
              <a:t>Once you click save on the previous screen, the expenses pane now appears.</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The red exclamation point indicates that you need to allocate your expenses.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Click on both expenses to highlight</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Click on Allocate</a:t>
            </a:r>
          </a:p>
        </p:txBody>
      </p:sp>
      <p:pic>
        <p:nvPicPr>
          <p:cNvPr id="9" name="Content Placeholder 8">
            <a:extLst>
              <a:ext uri="{FF2B5EF4-FFF2-40B4-BE49-F238E27FC236}">
                <a16:creationId xmlns:a16="http://schemas.microsoft.com/office/drawing/2014/main" id="{AE6536B7-0AB9-0B4D-CB08-16763B0E2E32}"/>
              </a:ext>
            </a:extLst>
          </p:cNvPr>
          <p:cNvPicPr>
            <a:picLocks noGrp="1" noChangeAspect="1"/>
          </p:cNvPicPr>
          <p:nvPr>
            <p:ph idx="1"/>
          </p:nvPr>
        </p:nvPicPr>
        <p:blipFill>
          <a:blip r:embed="rId2"/>
          <a:stretch>
            <a:fillRect/>
          </a:stretch>
        </p:blipFill>
        <p:spPr>
          <a:xfrm>
            <a:off x="838200" y="1690688"/>
            <a:ext cx="8964589" cy="4351338"/>
          </a:xfrm>
        </p:spPr>
      </p:pic>
      <p:cxnSp>
        <p:nvCxnSpPr>
          <p:cNvPr id="11" name="Straight Arrow Connector 10">
            <a:extLst>
              <a:ext uri="{FF2B5EF4-FFF2-40B4-BE49-F238E27FC236}">
                <a16:creationId xmlns:a16="http://schemas.microsoft.com/office/drawing/2014/main" id="{363AA796-7B70-0045-7A5F-7F606D5A9EF7}"/>
              </a:ext>
            </a:extLst>
          </p:cNvPr>
          <p:cNvCxnSpPr>
            <a:cxnSpLocks/>
          </p:cNvCxnSpPr>
          <p:nvPr/>
        </p:nvCxnSpPr>
        <p:spPr>
          <a:xfrm>
            <a:off x="4561032" y="3429000"/>
            <a:ext cx="0" cy="65809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BF1C280-9C50-D935-DA47-170F5AC7A135}"/>
              </a:ext>
            </a:extLst>
          </p:cNvPr>
          <p:cNvCxnSpPr>
            <a:cxnSpLocks/>
          </p:cNvCxnSpPr>
          <p:nvPr/>
        </p:nvCxnSpPr>
        <p:spPr>
          <a:xfrm flipH="1">
            <a:off x="1699491" y="2844800"/>
            <a:ext cx="168101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5F7ACE1-9E88-7A63-091D-BF21BC9FCEB4}"/>
              </a:ext>
            </a:extLst>
          </p:cNvPr>
          <p:cNvCxnSpPr>
            <a:cxnSpLocks/>
          </p:cNvCxnSpPr>
          <p:nvPr/>
        </p:nvCxnSpPr>
        <p:spPr>
          <a:xfrm flipV="1">
            <a:off x="1551709" y="5615709"/>
            <a:ext cx="0" cy="42631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0072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C38D0-F2FA-F663-B3CA-20F03439AC62}"/>
              </a:ext>
            </a:extLst>
          </p:cNvPr>
          <p:cNvSpPr>
            <a:spLocks noGrp="1"/>
          </p:cNvSpPr>
          <p:nvPr>
            <p:ph type="title"/>
          </p:nvPr>
        </p:nvSpPr>
        <p:spPr/>
        <p:txBody>
          <a:bodyPr>
            <a:normAutofit/>
          </a:bodyPr>
          <a:lstStyle/>
          <a:p>
            <a:r>
              <a:rPr lang="en-US" sz="2400" dirty="0">
                <a:latin typeface="Arial" panose="020B0604020202020204" pitchFamily="34" charset="0"/>
                <a:cs typeface="Arial" panose="020B0604020202020204" pitchFamily="34" charset="0"/>
              </a:rPr>
              <a:t>Once you click allocate on the previous page, this dialogue box appears.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Click on add and it will take you to the bring up the allocation dialogue box.</a:t>
            </a:r>
          </a:p>
        </p:txBody>
      </p:sp>
      <p:pic>
        <p:nvPicPr>
          <p:cNvPr id="5" name="Content Placeholder 4">
            <a:extLst>
              <a:ext uri="{FF2B5EF4-FFF2-40B4-BE49-F238E27FC236}">
                <a16:creationId xmlns:a16="http://schemas.microsoft.com/office/drawing/2014/main" id="{15E4059B-E1BE-481C-261E-D440B44A0FCA}"/>
              </a:ext>
            </a:extLst>
          </p:cNvPr>
          <p:cNvPicPr>
            <a:picLocks noGrp="1" noChangeAspect="1"/>
          </p:cNvPicPr>
          <p:nvPr>
            <p:ph idx="1"/>
          </p:nvPr>
        </p:nvPicPr>
        <p:blipFill>
          <a:blip r:embed="rId2"/>
          <a:stretch>
            <a:fillRect/>
          </a:stretch>
        </p:blipFill>
        <p:spPr>
          <a:xfrm>
            <a:off x="1029173" y="1825625"/>
            <a:ext cx="10133653" cy="4351338"/>
          </a:xfrm>
        </p:spPr>
      </p:pic>
      <p:cxnSp>
        <p:nvCxnSpPr>
          <p:cNvPr id="4" name="Straight Arrow Connector 3">
            <a:extLst>
              <a:ext uri="{FF2B5EF4-FFF2-40B4-BE49-F238E27FC236}">
                <a16:creationId xmlns:a16="http://schemas.microsoft.com/office/drawing/2014/main" id="{EA4B10A2-CEC3-CB3C-5665-6E08A677C45B}"/>
              </a:ext>
            </a:extLst>
          </p:cNvPr>
          <p:cNvCxnSpPr>
            <a:cxnSpLocks/>
          </p:cNvCxnSpPr>
          <p:nvPr/>
        </p:nvCxnSpPr>
        <p:spPr>
          <a:xfrm flipV="1">
            <a:off x="1468582" y="4451927"/>
            <a:ext cx="0" cy="72043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8149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3F9B5-F009-513D-2913-F28FBB3EAC97}"/>
              </a:ext>
            </a:extLst>
          </p:cNvPr>
          <p:cNvSpPr>
            <a:spLocks noGrp="1"/>
          </p:cNvSpPr>
          <p:nvPr>
            <p:ph type="title"/>
          </p:nvPr>
        </p:nvSpPr>
        <p:spPr/>
        <p:txBody>
          <a:bodyPr>
            <a:normAutofit/>
          </a:bodyPr>
          <a:lstStyle/>
          <a:p>
            <a:r>
              <a:rPr lang="en-US" sz="2400" dirty="0">
                <a:latin typeface="Arial" panose="020B0604020202020204" pitchFamily="34" charset="0"/>
                <a:cs typeface="Arial" panose="020B0604020202020204" pitchFamily="34" charset="0"/>
              </a:rPr>
              <a:t>Once you click on add, the account allocation page appears.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The information that appears is the default Org and account that the employee belongs to.</a:t>
            </a:r>
          </a:p>
        </p:txBody>
      </p:sp>
      <p:pic>
        <p:nvPicPr>
          <p:cNvPr id="5" name="Content Placeholder 4">
            <a:extLst>
              <a:ext uri="{FF2B5EF4-FFF2-40B4-BE49-F238E27FC236}">
                <a16:creationId xmlns:a16="http://schemas.microsoft.com/office/drawing/2014/main" id="{9D3DFC79-2B00-A26A-4243-D8A165C7C337}"/>
              </a:ext>
            </a:extLst>
          </p:cNvPr>
          <p:cNvPicPr>
            <a:picLocks noGrp="1" noChangeAspect="1"/>
          </p:cNvPicPr>
          <p:nvPr>
            <p:ph idx="1"/>
          </p:nvPr>
        </p:nvPicPr>
        <p:blipFill>
          <a:blip r:embed="rId2"/>
          <a:stretch>
            <a:fillRect/>
          </a:stretch>
        </p:blipFill>
        <p:spPr>
          <a:xfrm>
            <a:off x="1390484" y="1825625"/>
            <a:ext cx="9411032" cy="4351338"/>
          </a:xfrm>
        </p:spPr>
      </p:pic>
    </p:spTree>
    <p:extLst>
      <p:ext uri="{BB962C8B-B14F-4D97-AF65-F5344CB8AC3E}">
        <p14:creationId xmlns:p14="http://schemas.microsoft.com/office/powerpoint/2010/main" val="220444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98C7F-F1A5-0915-38E8-21B04B80E0EA}"/>
              </a:ext>
            </a:extLst>
          </p:cNvPr>
          <p:cNvSpPr>
            <a:spLocks noGrp="1"/>
          </p:cNvSpPr>
          <p:nvPr>
            <p:ph type="title"/>
          </p:nvPr>
        </p:nvSpPr>
        <p:spPr/>
        <p:txBody>
          <a:bodyPr>
            <a:normAutofit fontScale="90000"/>
          </a:bodyPr>
          <a:lstStyle/>
          <a:p>
            <a:r>
              <a:rPr lang="en-US" sz="2400" dirty="0">
                <a:latin typeface="Arial" panose="020B0604020202020204" pitchFamily="34" charset="0"/>
                <a:cs typeface="Arial" panose="020B0604020202020204" pitchFamily="34" charset="0"/>
              </a:rPr>
              <a:t>This is the allocation dialogue box where you will choose the Orgs and Accounts you want to allocate to.</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Click in the first Organization box and a list of Orgs in your division you can allocate to appears. </a:t>
            </a:r>
          </a:p>
        </p:txBody>
      </p:sp>
      <p:pic>
        <p:nvPicPr>
          <p:cNvPr id="9" name="Content Placeholder 8">
            <a:extLst>
              <a:ext uri="{FF2B5EF4-FFF2-40B4-BE49-F238E27FC236}">
                <a16:creationId xmlns:a16="http://schemas.microsoft.com/office/drawing/2014/main" id="{60B1F213-AE19-F5DF-ED41-8935C1BB1D06}"/>
              </a:ext>
            </a:extLst>
          </p:cNvPr>
          <p:cNvPicPr>
            <a:picLocks noGrp="1" noChangeAspect="1"/>
          </p:cNvPicPr>
          <p:nvPr>
            <p:ph idx="1"/>
          </p:nvPr>
        </p:nvPicPr>
        <p:blipFill>
          <a:blip r:embed="rId2"/>
          <a:stretch>
            <a:fillRect/>
          </a:stretch>
        </p:blipFill>
        <p:spPr>
          <a:xfrm>
            <a:off x="838200" y="1825624"/>
            <a:ext cx="10515600" cy="5032375"/>
          </a:xfrm>
        </p:spPr>
      </p:pic>
      <p:cxnSp>
        <p:nvCxnSpPr>
          <p:cNvPr id="11" name="Straight Arrow Connector 10">
            <a:extLst>
              <a:ext uri="{FF2B5EF4-FFF2-40B4-BE49-F238E27FC236}">
                <a16:creationId xmlns:a16="http://schemas.microsoft.com/office/drawing/2014/main" id="{20CA1308-D7AE-54AA-4FF7-9040140D8A95}"/>
              </a:ext>
            </a:extLst>
          </p:cNvPr>
          <p:cNvCxnSpPr>
            <a:cxnSpLocks/>
          </p:cNvCxnSpPr>
          <p:nvPr/>
        </p:nvCxnSpPr>
        <p:spPr>
          <a:xfrm flipH="1">
            <a:off x="7823200" y="3519055"/>
            <a:ext cx="895927"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8861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482F0-D2BF-AF0A-E510-BCD6313D08C7}"/>
              </a:ext>
            </a:extLst>
          </p:cNvPr>
          <p:cNvSpPr>
            <a:spLocks noGrp="1"/>
          </p:cNvSpPr>
          <p:nvPr>
            <p:ph type="title"/>
          </p:nvPr>
        </p:nvSpPr>
        <p:spPr>
          <a:xfrm>
            <a:off x="838200" y="0"/>
            <a:ext cx="10515600" cy="2187019"/>
          </a:xfrm>
        </p:spPr>
        <p:txBody>
          <a:bodyPr>
            <a:normAutofit fontScale="90000"/>
          </a:bodyPr>
          <a:lstStyle/>
          <a:p>
            <a:r>
              <a:rPr lang="en-US" sz="2400" dirty="0">
                <a:latin typeface="Arial" panose="020B0604020202020204" pitchFamily="34" charset="0"/>
                <a:cs typeface="Arial" panose="020B0604020202020204" pitchFamily="34" charset="0"/>
              </a:rPr>
              <a:t>Click in the first Organization field and choose Org to be allocated.</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Click on the account drop-down box and choose account to be allocated to.</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Click on Org/Dept User and enter the Org # that is in the first Org field. </a:t>
            </a:r>
            <a:r>
              <a:rPr lang="en-US" sz="2400" dirty="0">
                <a:solidFill>
                  <a:srgbClr val="FF0000"/>
                </a:solidFill>
                <a:latin typeface="Arial" panose="020B0604020202020204" pitchFamily="34" charset="0"/>
                <a:cs typeface="Arial" panose="020B0604020202020204" pitchFamily="34" charset="0"/>
              </a:rPr>
              <a:t>**Note- The two Org #s must match, or you will get an error.</a:t>
            </a:r>
            <a:r>
              <a:rPr lang="en-US" sz="2400" dirty="0">
                <a:latin typeface="Arial" panose="020B0604020202020204" pitchFamily="34" charset="0"/>
                <a:cs typeface="Arial" panose="020B0604020202020204" pitchFamily="34" charset="0"/>
              </a:rPr>
              <a:t> Also, sometimes you have to type in the actual Org # in the second Org field then click on the dialogue box that shows it.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Enter in the dept use field (0000) unassigned. Click save. </a:t>
            </a:r>
          </a:p>
        </p:txBody>
      </p:sp>
      <p:pic>
        <p:nvPicPr>
          <p:cNvPr id="5" name="Content Placeholder 4">
            <a:extLst>
              <a:ext uri="{FF2B5EF4-FFF2-40B4-BE49-F238E27FC236}">
                <a16:creationId xmlns:a16="http://schemas.microsoft.com/office/drawing/2014/main" id="{289F6E39-1C37-E4E8-174F-7407ABD6639B}"/>
              </a:ext>
            </a:extLst>
          </p:cNvPr>
          <p:cNvPicPr>
            <a:picLocks noGrp="1" noChangeAspect="1"/>
          </p:cNvPicPr>
          <p:nvPr>
            <p:ph idx="1"/>
          </p:nvPr>
        </p:nvPicPr>
        <p:blipFill>
          <a:blip r:embed="rId2"/>
          <a:stretch>
            <a:fillRect/>
          </a:stretch>
        </p:blipFill>
        <p:spPr>
          <a:xfrm>
            <a:off x="1348034" y="2495313"/>
            <a:ext cx="9492792" cy="4351338"/>
          </a:xfrm>
        </p:spPr>
      </p:pic>
      <p:sp>
        <p:nvSpPr>
          <p:cNvPr id="3" name="Arrow: Curved Left 2">
            <a:extLst>
              <a:ext uri="{FF2B5EF4-FFF2-40B4-BE49-F238E27FC236}">
                <a16:creationId xmlns:a16="http://schemas.microsoft.com/office/drawing/2014/main" id="{BD1C00B4-C860-F9E5-09A5-0B1FA2F02B4A}"/>
              </a:ext>
            </a:extLst>
          </p:cNvPr>
          <p:cNvSpPr/>
          <p:nvPr/>
        </p:nvSpPr>
        <p:spPr>
          <a:xfrm>
            <a:off x="9956800" y="3833091"/>
            <a:ext cx="1100975" cy="1496291"/>
          </a:xfrm>
          <a:prstGeom prst="curvedLeftArrow">
            <a:avLst>
              <a:gd name="adj1" fmla="val 25000"/>
              <a:gd name="adj2" fmla="val 50000"/>
              <a:gd name="adj3" fmla="val 18761"/>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33246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CE91E-114B-56DB-9311-D019D4A2AF4F}"/>
              </a:ext>
            </a:extLst>
          </p:cNvPr>
          <p:cNvSpPr>
            <a:spLocks noGrp="1"/>
          </p:cNvSpPr>
          <p:nvPr>
            <p:ph type="title"/>
          </p:nvPr>
        </p:nvSpPr>
        <p:spPr/>
        <p:txBody>
          <a:bodyPr>
            <a:normAutofit/>
          </a:bodyPr>
          <a:lstStyle/>
          <a:p>
            <a:r>
              <a:rPr lang="en-US" sz="2400" dirty="0">
                <a:latin typeface="Arial" panose="020B0604020202020204" pitchFamily="34" charset="0"/>
                <a:cs typeface="Arial" panose="020B0604020202020204" pitchFamily="34" charset="0"/>
              </a:rPr>
              <a:t>Once you save your allocations on the previous screen, you now have to click on the allocation that now shows in this box.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Click on the allocation and then click save. </a:t>
            </a:r>
          </a:p>
        </p:txBody>
      </p:sp>
      <p:pic>
        <p:nvPicPr>
          <p:cNvPr id="5" name="Content Placeholder 4">
            <a:extLst>
              <a:ext uri="{FF2B5EF4-FFF2-40B4-BE49-F238E27FC236}">
                <a16:creationId xmlns:a16="http://schemas.microsoft.com/office/drawing/2014/main" id="{47C2B2E7-D8F1-69AD-0127-ED8F6CC1B8E1}"/>
              </a:ext>
            </a:extLst>
          </p:cNvPr>
          <p:cNvPicPr>
            <a:picLocks noGrp="1" noChangeAspect="1"/>
          </p:cNvPicPr>
          <p:nvPr>
            <p:ph idx="1"/>
          </p:nvPr>
        </p:nvPicPr>
        <p:blipFill>
          <a:blip r:embed="rId2"/>
          <a:stretch>
            <a:fillRect/>
          </a:stretch>
        </p:blipFill>
        <p:spPr>
          <a:xfrm>
            <a:off x="1038804" y="1825625"/>
            <a:ext cx="10114391" cy="4351338"/>
          </a:xfrm>
        </p:spPr>
      </p:pic>
      <p:cxnSp>
        <p:nvCxnSpPr>
          <p:cNvPr id="7" name="Straight Arrow Connector 6">
            <a:extLst>
              <a:ext uri="{FF2B5EF4-FFF2-40B4-BE49-F238E27FC236}">
                <a16:creationId xmlns:a16="http://schemas.microsoft.com/office/drawing/2014/main" id="{DEB43F49-AEEE-90B9-33F9-E4BD242039AF}"/>
              </a:ext>
            </a:extLst>
          </p:cNvPr>
          <p:cNvCxnSpPr>
            <a:cxnSpLocks/>
          </p:cNvCxnSpPr>
          <p:nvPr/>
        </p:nvCxnSpPr>
        <p:spPr>
          <a:xfrm flipV="1">
            <a:off x="1216058" y="5098473"/>
            <a:ext cx="0" cy="61883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8DE97EF3-58BC-791B-15A0-90E6852EB1BF}"/>
              </a:ext>
            </a:extLst>
          </p:cNvPr>
          <p:cNvCxnSpPr>
            <a:cxnSpLocks/>
          </p:cNvCxnSpPr>
          <p:nvPr/>
        </p:nvCxnSpPr>
        <p:spPr>
          <a:xfrm>
            <a:off x="9291782" y="5818909"/>
            <a:ext cx="969818"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4560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0FDDC-6E9F-9A5C-CACA-FA08786B6771}"/>
              </a:ext>
            </a:extLst>
          </p:cNvPr>
          <p:cNvSpPr>
            <a:spLocks noGrp="1"/>
          </p:cNvSpPr>
          <p:nvPr>
            <p:ph type="title"/>
          </p:nvPr>
        </p:nvSpPr>
        <p:spPr/>
        <p:txBody>
          <a:bodyPr>
            <a:normAutofit fontScale="90000"/>
          </a:bodyPr>
          <a:lstStyle/>
          <a:p>
            <a:r>
              <a:rPr lang="en-US" sz="2400" dirty="0">
                <a:latin typeface="Arial" panose="020B0604020202020204" pitchFamily="34" charset="0"/>
                <a:cs typeface="Arial" panose="020B0604020202020204" pitchFamily="34" charset="0"/>
              </a:rPr>
              <a:t>The last column will show you that each expense has been allocated.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Your report has no alerts(errors) that need to be addressed in order to submit</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You can now click submit report (or if working as a delegate, click notify.)</a:t>
            </a:r>
          </a:p>
        </p:txBody>
      </p:sp>
      <p:pic>
        <p:nvPicPr>
          <p:cNvPr id="5" name="Content Placeholder 4">
            <a:extLst>
              <a:ext uri="{FF2B5EF4-FFF2-40B4-BE49-F238E27FC236}">
                <a16:creationId xmlns:a16="http://schemas.microsoft.com/office/drawing/2014/main" id="{36AF73B2-5CCD-AA89-87D3-7A793E945B41}"/>
              </a:ext>
            </a:extLst>
          </p:cNvPr>
          <p:cNvPicPr>
            <a:picLocks noGrp="1" noChangeAspect="1"/>
          </p:cNvPicPr>
          <p:nvPr>
            <p:ph idx="1"/>
          </p:nvPr>
        </p:nvPicPr>
        <p:blipFill>
          <a:blip r:embed="rId2"/>
          <a:stretch>
            <a:fillRect/>
          </a:stretch>
        </p:blipFill>
        <p:spPr>
          <a:xfrm>
            <a:off x="979055" y="1825625"/>
            <a:ext cx="9892145" cy="4963102"/>
          </a:xfrm>
        </p:spPr>
      </p:pic>
      <p:cxnSp>
        <p:nvCxnSpPr>
          <p:cNvPr id="7" name="Straight Arrow Connector 6">
            <a:extLst>
              <a:ext uri="{FF2B5EF4-FFF2-40B4-BE49-F238E27FC236}">
                <a16:creationId xmlns:a16="http://schemas.microsoft.com/office/drawing/2014/main" id="{BD6948F1-FD0B-7427-BD5B-BFE64B77CF4E}"/>
              </a:ext>
            </a:extLst>
          </p:cNvPr>
          <p:cNvCxnSpPr>
            <a:cxnSpLocks/>
          </p:cNvCxnSpPr>
          <p:nvPr/>
        </p:nvCxnSpPr>
        <p:spPr>
          <a:xfrm flipV="1">
            <a:off x="10224655" y="3140364"/>
            <a:ext cx="0" cy="41563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189D2751-B9AD-B25E-4C73-9E11F212B20A}"/>
              </a:ext>
            </a:extLst>
          </p:cNvPr>
          <p:cNvSpPr/>
          <p:nvPr/>
        </p:nvSpPr>
        <p:spPr>
          <a:xfrm rot="2687637">
            <a:off x="12496800" y="4378037"/>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D95DD127-797A-46B3-6EC7-F2070C1ADA73}"/>
              </a:ext>
            </a:extLst>
          </p:cNvPr>
          <p:cNvCxnSpPr>
            <a:cxnSpLocks/>
          </p:cNvCxnSpPr>
          <p:nvPr/>
        </p:nvCxnSpPr>
        <p:spPr>
          <a:xfrm flipV="1">
            <a:off x="10317018" y="5098473"/>
            <a:ext cx="0" cy="89592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6939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45CFE-8EC3-9776-AB37-0D5340242C7D}"/>
              </a:ext>
            </a:extLst>
          </p:cNvPr>
          <p:cNvSpPr>
            <a:spLocks noGrp="1"/>
          </p:cNvSpPr>
          <p:nvPr>
            <p:ph type="title"/>
          </p:nvPr>
        </p:nvSpPr>
        <p:spPr/>
        <p:txBody>
          <a:bodyPr>
            <a:normAutofit/>
          </a:bodyPr>
          <a:lstStyle/>
          <a:p>
            <a:r>
              <a:rPr lang="en-US" sz="2400" dirty="0">
                <a:latin typeface="Arial" panose="020B0604020202020204" pitchFamily="34" charset="0"/>
                <a:cs typeface="Arial" panose="020B0604020202020204" pitchFamily="34" charset="0"/>
              </a:rPr>
              <a:t>Your report now shows that it has been submitted and is in Pending External Validation. </a:t>
            </a:r>
          </a:p>
        </p:txBody>
      </p:sp>
      <p:pic>
        <p:nvPicPr>
          <p:cNvPr id="5" name="Content Placeholder 4">
            <a:extLst>
              <a:ext uri="{FF2B5EF4-FFF2-40B4-BE49-F238E27FC236}">
                <a16:creationId xmlns:a16="http://schemas.microsoft.com/office/drawing/2014/main" id="{4DEEFC5D-2625-75B7-1CF2-0FE428CC4894}"/>
              </a:ext>
            </a:extLst>
          </p:cNvPr>
          <p:cNvPicPr>
            <a:picLocks noGrp="1" noChangeAspect="1"/>
          </p:cNvPicPr>
          <p:nvPr>
            <p:ph idx="1"/>
          </p:nvPr>
        </p:nvPicPr>
        <p:blipFill>
          <a:blip r:embed="rId2"/>
          <a:stretch>
            <a:fillRect/>
          </a:stretch>
        </p:blipFill>
        <p:spPr>
          <a:xfrm>
            <a:off x="2307422" y="1825625"/>
            <a:ext cx="7577156" cy="4351338"/>
          </a:xfrm>
        </p:spPr>
      </p:pic>
    </p:spTree>
    <p:extLst>
      <p:ext uri="{BB962C8B-B14F-4D97-AF65-F5344CB8AC3E}">
        <p14:creationId xmlns:p14="http://schemas.microsoft.com/office/powerpoint/2010/main" val="4175622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597BB-7A96-A30D-3CF8-12A4C996C284}"/>
              </a:ext>
            </a:extLst>
          </p:cNvPr>
          <p:cNvSpPr>
            <a:spLocks noGrp="1"/>
          </p:cNvSpPr>
          <p:nvPr>
            <p:ph type="title"/>
          </p:nvPr>
        </p:nvSpPr>
        <p:spPr/>
        <p:txBody>
          <a:bodyPr>
            <a:normAutofit fontScale="90000"/>
          </a:bodyPr>
          <a:lstStyle/>
          <a:p>
            <a:pPr algn="ctr"/>
            <a:r>
              <a:rPr lang="en-US" sz="4400" dirty="0">
                <a:latin typeface="Arial" panose="020B0604020202020204" pitchFamily="34" charset="0"/>
                <a:cs typeface="Arial" panose="020B0604020202020204" pitchFamily="34" charset="0"/>
              </a:rPr>
              <a:t> </a:t>
            </a:r>
            <a:r>
              <a:rPr lang="en-US" sz="4400" dirty="0">
                <a:solidFill>
                  <a:srgbClr val="FF0000"/>
                </a:solidFill>
                <a:latin typeface="Arial" panose="020B0604020202020204" pitchFamily="34" charset="0"/>
                <a:cs typeface="Arial" panose="020B0604020202020204" pitchFamily="34" charset="0"/>
              </a:rPr>
              <a:t>ALLOCATING TO AN ORG AND ACCOUNT OUTSIDE OF YOUR DIVISION</a:t>
            </a:r>
            <a:endParaRPr lang="en-US" dirty="0">
              <a:solidFill>
                <a:srgbClr val="FF0000"/>
              </a:solidFill>
            </a:endParaRPr>
          </a:p>
        </p:txBody>
      </p:sp>
      <p:sp>
        <p:nvSpPr>
          <p:cNvPr id="3" name="Content Placeholder 2">
            <a:extLst>
              <a:ext uri="{FF2B5EF4-FFF2-40B4-BE49-F238E27FC236}">
                <a16:creationId xmlns:a16="http://schemas.microsoft.com/office/drawing/2014/main" id="{C34E28D3-FC42-F032-7E1A-8C90916F647E}"/>
              </a:ext>
            </a:extLst>
          </p:cNvPr>
          <p:cNvSpPr>
            <a:spLocks noGrp="1"/>
          </p:cNvSpPr>
          <p:nvPr>
            <p:ph idx="1"/>
          </p:nvPr>
        </p:nvSpPr>
        <p:spPr>
          <a:xfrm>
            <a:off x="838200" y="1690689"/>
            <a:ext cx="10515600" cy="4486274"/>
          </a:xfrm>
        </p:spPr>
        <p:txBody>
          <a:bodyPr/>
          <a:lstStyle/>
          <a:p>
            <a:r>
              <a:rPr lang="en-US" b="1" dirty="0"/>
              <a:t>BEFORE</a:t>
            </a:r>
            <a:r>
              <a:rPr lang="en-US" dirty="0"/>
              <a:t> BEGINNING A REPORT WHERE YOU WILL BE CHARGING AN ORG AND ACCOUNT OUTSIDE OF YOUR DIVISION, YOU MUST GO TO THE CONCUR RESOURCES PAGE. </a:t>
            </a:r>
          </a:p>
          <a:p>
            <a:r>
              <a:rPr lang="en-US" dirty="0"/>
              <a:t>OPEN THE DIVISION TO ORG LIST AND LOOK FOR THE ORG YOU WANT TO ALLOCATE TO AND LOOK AT THE DIVISION IT BELONGS TO. </a:t>
            </a:r>
          </a:p>
          <a:p>
            <a:r>
              <a:rPr lang="en-US" dirty="0"/>
              <a:t>YOU MUST KNOW WHICH ORG THE ACCOUNT YOU WANT TO ALLOCATE TO BELONGS TO. </a:t>
            </a:r>
          </a:p>
          <a:p>
            <a:endParaRPr lang="en-US" dirty="0"/>
          </a:p>
        </p:txBody>
      </p:sp>
    </p:spTree>
    <p:extLst>
      <p:ext uri="{BB962C8B-B14F-4D97-AF65-F5344CB8AC3E}">
        <p14:creationId xmlns:p14="http://schemas.microsoft.com/office/powerpoint/2010/main" val="601054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688EEC-A440-B177-7011-0B1B49E3502F}"/>
              </a:ext>
            </a:extLst>
          </p:cNvPr>
          <p:cNvSpPr>
            <a:spLocks noGrp="1"/>
          </p:cNvSpPr>
          <p:nvPr>
            <p:ph type="title"/>
          </p:nvPr>
        </p:nvSpPr>
        <p:spPr>
          <a:xfrm>
            <a:off x="838200" y="146483"/>
            <a:ext cx="10515600" cy="1935074"/>
          </a:xfrm>
        </p:spPr>
        <p:txBody>
          <a:bodyPr>
            <a:normAutofit fontScale="90000"/>
          </a:bodyPr>
          <a:lstStyle/>
          <a:p>
            <a:r>
              <a:rPr lang="en-US" sz="2400" u="sng" dirty="0">
                <a:latin typeface="Arial" panose="020B0604020202020204" pitchFamily="34" charset="0"/>
                <a:cs typeface="Arial" panose="020B0604020202020204" pitchFamily="34" charset="0"/>
              </a:rPr>
              <a:t>Before</a:t>
            </a:r>
            <a:r>
              <a:rPr lang="en-US" sz="2400" dirty="0">
                <a:latin typeface="Arial" panose="020B0604020202020204" pitchFamily="34" charset="0"/>
                <a:cs typeface="Arial" panose="020B0604020202020204" pitchFamily="34" charset="0"/>
              </a:rPr>
              <a:t> starting a report where you will allocate to an Org that is not in your division, you </a:t>
            </a:r>
            <a:r>
              <a:rPr lang="en-US" sz="2400" u="sng" dirty="0">
                <a:latin typeface="Arial" panose="020B0604020202020204" pitchFamily="34" charset="0"/>
                <a:cs typeface="Arial" panose="020B0604020202020204" pitchFamily="34" charset="0"/>
              </a:rPr>
              <a:t>must</a:t>
            </a:r>
            <a:r>
              <a:rPr lang="en-US" sz="2400" dirty="0">
                <a:latin typeface="Arial" panose="020B0604020202020204" pitchFamily="34" charset="0"/>
                <a:cs typeface="Arial" panose="020B0604020202020204" pitchFamily="34" charset="0"/>
              </a:rPr>
              <a:t> change your profile, but if working as a delegate, go in as the delegate and change their </a:t>
            </a:r>
            <a:r>
              <a:rPr lang="en-US" sz="2700" dirty="0">
                <a:latin typeface="Arial" panose="020B0604020202020204" pitchFamily="34" charset="0"/>
                <a:cs typeface="Arial" panose="020B0604020202020204" pitchFamily="34" charset="0"/>
              </a:rPr>
              <a:t>profiles</a:t>
            </a:r>
            <a:r>
              <a:rPr lang="en-US" sz="2400" dirty="0">
                <a:latin typeface="Arial" panose="020B0604020202020204" pitchFamily="34" charset="0"/>
                <a:cs typeface="Arial" panose="020B0604020202020204" pitchFamily="34" charset="0"/>
              </a:rPr>
              <a:t>.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Click on Profile</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Click on Profile Settings</a:t>
            </a:r>
            <a:br>
              <a:rPr lang="en-US" sz="2400" dirty="0">
                <a:latin typeface="Arial" panose="020B0604020202020204" pitchFamily="34" charset="0"/>
                <a:cs typeface="Arial" panose="020B0604020202020204" pitchFamily="34" charset="0"/>
              </a:rPr>
            </a:br>
            <a:endParaRPr lang="en-US" sz="2400" dirty="0"/>
          </a:p>
        </p:txBody>
      </p:sp>
      <p:pic>
        <p:nvPicPr>
          <p:cNvPr id="6" name="Content Placeholder 5">
            <a:extLst>
              <a:ext uri="{FF2B5EF4-FFF2-40B4-BE49-F238E27FC236}">
                <a16:creationId xmlns:a16="http://schemas.microsoft.com/office/drawing/2014/main" id="{14362F55-67D7-6564-CC3E-5C1843ACB07A}"/>
              </a:ext>
            </a:extLst>
          </p:cNvPr>
          <p:cNvPicPr>
            <a:picLocks noGrp="1" noChangeAspect="1"/>
          </p:cNvPicPr>
          <p:nvPr>
            <p:ph idx="1"/>
          </p:nvPr>
        </p:nvPicPr>
        <p:blipFill>
          <a:blip r:embed="rId2"/>
          <a:stretch>
            <a:fillRect/>
          </a:stretch>
        </p:blipFill>
        <p:spPr>
          <a:xfrm>
            <a:off x="969818" y="1699491"/>
            <a:ext cx="10067637" cy="5012026"/>
          </a:xfrm>
        </p:spPr>
      </p:pic>
      <p:cxnSp>
        <p:nvCxnSpPr>
          <p:cNvPr id="7" name="Straight Arrow Connector 6">
            <a:extLst>
              <a:ext uri="{FF2B5EF4-FFF2-40B4-BE49-F238E27FC236}">
                <a16:creationId xmlns:a16="http://schemas.microsoft.com/office/drawing/2014/main" id="{D7669101-7E40-486E-AF34-8AF050D69AAF}"/>
              </a:ext>
            </a:extLst>
          </p:cNvPr>
          <p:cNvCxnSpPr>
            <a:cxnSpLocks/>
          </p:cNvCxnSpPr>
          <p:nvPr/>
        </p:nvCxnSpPr>
        <p:spPr>
          <a:xfrm flipV="1">
            <a:off x="10240330" y="2081557"/>
            <a:ext cx="0" cy="50158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66CEAE7-A9F6-DF98-EB70-8D405C016FA5}"/>
              </a:ext>
            </a:extLst>
          </p:cNvPr>
          <p:cNvCxnSpPr>
            <a:cxnSpLocks/>
          </p:cNvCxnSpPr>
          <p:nvPr/>
        </p:nvCxnSpPr>
        <p:spPr>
          <a:xfrm>
            <a:off x="7721600" y="2724727"/>
            <a:ext cx="729673"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5354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C7DF6-5399-4D7B-A74B-D0D6984022FF}"/>
              </a:ext>
            </a:extLst>
          </p:cNvPr>
          <p:cNvSpPr>
            <a:spLocks noGrp="1"/>
          </p:cNvSpPr>
          <p:nvPr>
            <p:ph type="title"/>
          </p:nvPr>
        </p:nvSpPr>
        <p:spPr>
          <a:xfrm>
            <a:off x="838200" y="133166"/>
            <a:ext cx="10515600" cy="2526907"/>
          </a:xfrm>
        </p:spPr>
        <p:txBody>
          <a:bodyPr>
            <a:normAutofit/>
          </a:bodyPr>
          <a:lstStyle/>
          <a:p>
            <a:pPr algn="ctr"/>
            <a:r>
              <a:rPr lang="en-US" sz="2800" b="1" dirty="0">
                <a:solidFill>
                  <a:srgbClr val="FF0000"/>
                </a:solidFill>
                <a:latin typeface="Arial" panose="020B0604020202020204" pitchFamily="34" charset="0"/>
                <a:cs typeface="Arial" panose="020B0604020202020204" pitchFamily="34" charset="0"/>
              </a:rPr>
              <a:t>ALLOCATING EXPENSES TO A DIFFERENT ORGANIZATION &amp; ACCOUNT WITHIN YOUR DIVISION</a:t>
            </a:r>
            <a:br>
              <a:rPr lang="en-US" sz="2800" b="1" dirty="0">
                <a:solidFill>
                  <a:srgbClr val="FF0000"/>
                </a:solidFill>
                <a:latin typeface="Arial" panose="020B0604020202020204" pitchFamily="34" charset="0"/>
                <a:cs typeface="Arial" panose="020B0604020202020204" pitchFamily="34" charset="0"/>
              </a:rPr>
            </a:br>
            <a:br>
              <a:rPr lang="en-US" sz="2800" b="1" dirty="0">
                <a:solidFill>
                  <a:srgbClr val="FF0000"/>
                </a:solidFill>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9CE1B1C-B707-4285-8B49-21D3101E5FC4}"/>
              </a:ext>
            </a:extLst>
          </p:cNvPr>
          <p:cNvSpPr>
            <a:spLocks noGrp="1"/>
          </p:cNvSpPr>
          <p:nvPr>
            <p:ph idx="1"/>
          </p:nvPr>
        </p:nvSpPr>
        <p:spPr>
          <a:xfrm>
            <a:off x="838200" y="1643312"/>
            <a:ext cx="10515600" cy="1238432"/>
          </a:xfrm>
        </p:spPr>
        <p:txBody>
          <a:bodyPr>
            <a:normAutofit/>
          </a:bodyPr>
          <a:lstStyle/>
          <a:p>
            <a:r>
              <a:rPr lang="en-US" dirty="0"/>
              <a:t>CLICK ON CREATE AN EXPENSE REPORT</a:t>
            </a:r>
          </a:p>
          <a:p>
            <a:r>
              <a:rPr lang="en-US" dirty="0"/>
              <a:t>FILL OUT THE REPORT HEADER AND CLICK SAVE</a:t>
            </a:r>
          </a:p>
          <a:p>
            <a:pPr marL="0" indent="0">
              <a:buNone/>
            </a:pPr>
            <a:endParaRPr lang="en-US" dirty="0"/>
          </a:p>
          <a:p>
            <a:pPr marL="0" indent="0">
              <a:buNone/>
            </a:pPr>
            <a:endParaRPr lang="en-US" dirty="0"/>
          </a:p>
        </p:txBody>
      </p:sp>
      <p:cxnSp>
        <p:nvCxnSpPr>
          <p:cNvPr id="6" name="Straight Arrow Connector 5">
            <a:extLst>
              <a:ext uri="{FF2B5EF4-FFF2-40B4-BE49-F238E27FC236}">
                <a16:creationId xmlns:a16="http://schemas.microsoft.com/office/drawing/2014/main" id="{477061E3-B9EC-42E1-B942-F018F10C28EE}"/>
              </a:ext>
            </a:extLst>
          </p:cNvPr>
          <p:cNvCxnSpPr>
            <a:cxnSpLocks/>
          </p:cNvCxnSpPr>
          <p:nvPr/>
        </p:nvCxnSpPr>
        <p:spPr>
          <a:xfrm flipH="1">
            <a:off x="5909569" y="5486401"/>
            <a:ext cx="117481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1E3D4FEB-5BB5-6CF7-9D63-CAEF9349ADDD}"/>
              </a:ext>
            </a:extLst>
          </p:cNvPr>
          <p:cNvPicPr>
            <a:picLocks noChangeAspect="1"/>
          </p:cNvPicPr>
          <p:nvPr/>
        </p:nvPicPr>
        <p:blipFill>
          <a:blip r:embed="rId2"/>
          <a:stretch>
            <a:fillRect/>
          </a:stretch>
        </p:blipFill>
        <p:spPr>
          <a:xfrm>
            <a:off x="249382" y="2881745"/>
            <a:ext cx="11517745" cy="3843089"/>
          </a:xfrm>
          <a:prstGeom prst="rect">
            <a:avLst/>
          </a:prstGeom>
        </p:spPr>
      </p:pic>
    </p:spTree>
    <p:extLst>
      <p:ext uri="{BB962C8B-B14F-4D97-AF65-F5344CB8AC3E}">
        <p14:creationId xmlns:p14="http://schemas.microsoft.com/office/powerpoint/2010/main" val="1993859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D7F3FD-E5E2-46FD-92AB-CEAA69965F64}"/>
              </a:ext>
            </a:extLst>
          </p:cNvPr>
          <p:cNvSpPr>
            <a:spLocks noGrp="1"/>
          </p:cNvSpPr>
          <p:nvPr>
            <p:ph idx="1"/>
          </p:nvPr>
        </p:nvSpPr>
        <p:spPr>
          <a:xfrm>
            <a:off x="838200" y="337350"/>
            <a:ext cx="10515600" cy="6329779"/>
          </a:xfrm>
        </p:spPr>
        <p:txBody>
          <a:bodyPr/>
          <a:lstStyle/>
          <a:p>
            <a:r>
              <a:rPr lang="en-US" dirty="0"/>
              <a:t>You </a:t>
            </a:r>
            <a:r>
              <a:rPr lang="en-US" dirty="0">
                <a:latin typeface="Arial" panose="020B0604020202020204" pitchFamily="34" charset="0"/>
                <a:cs typeface="Arial" panose="020B0604020202020204" pitchFamily="34" charset="0"/>
              </a:rPr>
              <a:t>are</a:t>
            </a:r>
            <a:r>
              <a:rPr lang="en-US" dirty="0"/>
              <a:t> now on the Profile Options Page. </a:t>
            </a:r>
          </a:p>
          <a:p>
            <a:r>
              <a:rPr lang="en-US" dirty="0"/>
              <a:t>In the left-hand column under the “Expense Settings” choose the “expense information” option. </a:t>
            </a:r>
          </a:p>
          <a:p>
            <a:pPr marL="0" indent="0">
              <a:buNone/>
            </a:pPr>
            <a:endParaRPr lang="en-US" dirty="0"/>
          </a:p>
        </p:txBody>
      </p:sp>
      <p:pic>
        <p:nvPicPr>
          <p:cNvPr id="4" name="Picture 3">
            <a:extLst>
              <a:ext uri="{FF2B5EF4-FFF2-40B4-BE49-F238E27FC236}">
                <a16:creationId xmlns:a16="http://schemas.microsoft.com/office/drawing/2014/main" id="{27729757-C538-41E1-BEEE-E2ADAEA163BF}"/>
              </a:ext>
            </a:extLst>
          </p:cNvPr>
          <p:cNvPicPr>
            <a:picLocks noChangeAspect="1"/>
          </p:cNvPicPr>
          <p:nvPr/>
        </p:nvPicPr>
        <p:blipFill>
          <a:blip r:embed="rId2"/>
          <a:stretch>
            <a:fillRect/>
          </a:stretch>
        </p:blipFill>
        <p:spPr>
          <a:xfrm>
            <a:off x="838200" y="1718199"/>
            <a:ext cx="10258887" cy="5028829"/>
          </a:xfrm>
          <a:prstGeom prst="rect">
            <a:avLst/>
          </a:prstGeom>
        </p:spPr>
      </p:pic>
      <p:cxnSp>
        <p:nvCxnSpPr>
          <p:cNvPr id="6" name="Straight Arrow Connector 5">
            <a:extLst>
              <a:ext uri="{FF2B5EF4-FFF2-40B4-BE49-F238E27FC236}">
                <a16:creationId xmlns:a16="http://schemas.microsoft.com/office/drawing/2014/main" id="{FEE55229-A4E7-4582-A1C1-0D160806E37F}"/>
              </a:ext>
            </a:extLst>
          </p:cNvPr>
          <p:cNvCxnSpPr>
            <a:cxnSpLocks/>
          </p:cNvCxnSpPr>
          <p:nvPr/>
        </p:nvCxnSpPr>
        <p:spPr>
          <a:xfrm flipH="1">
            <a:off x="2121763" y="4935984"/>
            <a:ext cx="452761"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41AE70F-5227-4466-8F9D-722FE5030782}"/>
              </a:ext>
            </a:extLst>
          </p:cNvPr>
          <p:cNvCxnSpPr>
            <a:cxnSpLocks/>
          </p:cNvCxnSpPr>
          <p:nvPr/>
        </p:nvCxnSpPr>
        <p:spPr>
          <a:xfrm flipH="1">
            <a:off x="2050743" y="5131293"/>
            <a:ext cx="523781"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4057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48DDD-65F3-D7CD-FE21-743A123BE837}"/>
              </a:ext>
            </a:extLst>
          </p:cNvPr>
          <p:cNvSpPr>
            <a:spLocks noGrp="1"/>
          </p:cNvSpPr>
          <p:nvPr>
            <p:ph type="title"/>
          </p:nvPr>
        </p:nvSpPr>
        <p:spPr>
          <a:xfrm>
            <a:off x="838200" y="258618"/>
            <a:ext cx="10515600" cy="2133599"/>
          </a:xfrm>
        </p:spPr>
        <p:txBody>
          <a:bodyPr>
            <a:normAutofit fontScale="90000"/>
          </a:bodyPr>
          <a:lstStyle/>
          <a:p>
            <a:r>
              <a:rPr lang="en-US" sz="2400" dirty="0">
                <a:latin typeface="Arial" panose="020B0604020202020204" pitchFamily="34" charset="0"/>
                <a:cs typeface="Arial" panose="020B0604020202020204" pitchFamily="34" charset="0"/>
              </a:rPr>
              <a:t>This is the screen you change your profile information on in order to access the Org and division out of your Division.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Click on the division drop-down list and choose the correct division, (</a:t>
            </a:r>
            <a:r>
              <a:rPr lang="en-US" sz="2400" b="1" dirty="0">
                <a:latin typeface="Arial" panose="020B0604020202020204" pitchFamily="34" charset="0"/>
                <a:cs typeface="Arial" panose="020B0604020202020204" pitchFamily="34" charset="0"/>
              </a:rPr>
              <a:t>Division change must always be done first.)</a:t>
            </a:r>
            <a:br>
              <a:rPr lang="en-US" sz="2400" b="1"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Click on the Organization Acct/Proj and enter the Org you will allocate to.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Click on the Organization Dept user and enter the Org you will allocate to,</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Click Save</a:t>
            </a:r>
            <a:endParaRPr lang="en-US" sz="2400" b="1" dirty="0">
              <a:latin typeface="Arial" panose="020B0604020202020204" pitchFamily="34" charset="0"/>
              <a:cs typeface="Arial" panose="020B0604020202020204" pitchFamily="34" charset="0"/>
            </a:endParaRPr>
          </a:p>
        </p:txBody>
      </p:sp>
      <p:pic>
        <p:nvPicPr>
          <p:cNvPr id="5" name="Content Placeholder 4">
            <a:extLst>
              <a:ext uri="{FF2B5EF4-FFF2-40B4-BE49-F238E27FC236}">
                <a16:creationId xmlns:a16="http://schemas.microsoft.com/office/drawing/2014/main" id="{B92F3A7D-6813-8D3B-0C41-1F13A61B4AB6}"/>
              </a:ext>
            </a:extLst>
          </p:cNvPr>
          <p:cNvPicPr>
            <a:picLocks noGrp="1" noChangeAspect="1"/>
          </p:cNvPicPr>
          <p:nvPr>
            <p:ph idx="1"/>
          </p:nvPr>
        </p:nvPicPr>
        <p:blipFill>
          <a:blip r:embed="rId2"/>
          <a:stretch>
            <a:fillRect/>
          </a:stretch>
        </p:blipFill>
        <p:spPr>
          <a:xfrm>
            <a:off x="1422400" y="2530763"/>
            <a:ext cx="8774545" cy="4156363"/>
          </a:xfrm>
        </p:spPr>
      </p:pic>
      <p:cxnSp>
        <p:nvCxnSpPr>
          <p:cNvPr id="4" name="Straight Arrow Connector 3">
            <a:extLst>
              <a:ext uri="{FF2B5EF4-FFF2-40B4-BE49-F238E27FC236}">
                <a16:creationId xmlns:a16="http://schemas.microsoft.com/office/drawing/2014/main" id="{464F9734-3482-865F-A4EF-722E113E83BA}"/>
              </a:ext>
            </a:extLst>
          </p:cNvPr>
          <p:cNvCxnSpPr>
            <a:cxnSpLocks/>
          </p:cNvCxnSpPr>
          <p:nvPr/>
        </p:nvCxnSpPr>
        <p:spPr>
          <a:xfrm flipH="1">
            <a:off x="8894618" y="4221018"/>
            <a:ext cx="1025237"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B15A37EA-A7F0-4F41-BD7C-04B0ED0AB60B}"/>
              </a:ext>
            </a:extLst>
          </p:cNvPr>
          <p:cNvCxnSpPr>
            <a:cxnSpLocks/>
          </p:cNvCxnSpPr>
          <p:nvPr/>
        </p:nvCxnSpPr>
        <p:spPr>
          <a:xfrm flipV="1">
            <a:off x="3500582" y="4590473"/>
            <a:ext cx="0" cy="544945"/>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68ABEAB-D797-04DF-B77C-79D9EC0DF47F}"/>
              </a:ext>
            </a:extLst>
          </p:cNvPr>
          <p:cNvCxnSpPr>
            <a:cxnSpLocks/>
          </p:cNvCxnSpPr>
          <p:nvPr/>
        </p:nvCxnSpPr>
        <p:spPr>
          <a:xfrm flipV="1">
            <a:off x="4913745" y="4590473"/>
            <a:ext cx="0" cy="65578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D46485C7-7EFC-5CB1-30B2-668193B94450}"/>
              </a:ext>
            </a:extLst>
          </p:cNvPr>
          <p:cNvSpPr/>
          <p:nvPr/>
        </p:nvSpPr>
        <p:spPr>
          <a:xfrm>
            <a:off x="2826328" y="3429000"/>
            <a:ext cx="674254" cy="40409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0698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83BA9-F393-CD32-7FB5-D5DC07B0119A}"/>
              </a:ext>
            </a:extLst>
          </p:cNvPr>
          <p:cNvSpPr>
            <a:spLocks noGrp="1"/>
          </p:cNvSpPr>
          <p:nvPr>
            <p:ph type="title"/>
          </p:nvPr>
        </p:nvSpPr>
        <p:spPr>
          <a:xfrm>
            <a:off x="838200" y="73894"/>
            <a:ext cx="10515600" cy="2043396"/>
          </a:xfrm>
        </p:spPr>
        <p:txBody>
          <a:bodyPr>
            <a:normAutofit/>
          </a:bodyPr>
          <a:lstStyle/>
          <a:p>
            <a:r>
              <a:rPr lang="en-US" sz="2400" dirty="0">
                <a:latin typeface="Arial" panose="020B0604020202020204" pitchFamily="34" charset="0"/>
                <a:cs typeface="Arial" panose="020B0604020202020204" pitchFamily="34" charset="0"/>
              </a:rPr>
              <a:t>Click on Create a New Report</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You will now see that you (or your delegate) now has access to the Org you need to allocate to.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Click in the account/Project  drop-down list and choose the account needed.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Finish filling out the rest of the report header and click save. </a:t>
            </a:r>
          </a:p>
        </p:txBody>
      </p:sp>
      <p:pic>
        <p:nvPicPr>
          <p:cNvPr id="9" name="Content Placeholder 8">
            <a:extLst>
              <a:ext uri="{FF2B5EF4-FFF2-40B4-BE49-F238E27FC236}">
                <a16:creationId xmlns:a16="http://schemas.microsoft.com/office/drawing/2014/main" id="{3CF24A0E-3F1C-1CF8-F780-C111FC391D26}"/>
              </a:ext>
            </a:extLst>
          </p:cNvPr>
          <p:cNvPicPr>
            <a:picLocks noGrp="1" noChangeAspect="1"/>
          </p:cNvPicPr>
          <p:nvPr>
            <p:ph idx="1"/>
          </p:nvPr>
        </p:nvPicPr>
        <p:blipFill>
          <a:blip r:embed="rId2"/>
          <a:stretch>
            <a:fillRect/>
          </a:stretch>
        </p:blipFill>
        <p:spPr>
          <a:xfrm>
            <a:off x="888661" y="1921163"/>
            <a:ext cx="10414678" cy="4255798"/>
          </a:xfrm>
        </p:spPr>
      </p:pic>
      <p:cxnSp>
        <p:nvCxnSpPr>
          <p:cNvPr id="11" name="Straight Arrow Connector 10">
            <a:extLst>
              <a:ext uri="{FF2B5EF4-FFF2-40B4-BE49-F238E27FC236}">
                <a16:creationId xmlns:a16="http://schemas.microsoft.com/office/drawing/2014/main" id="{DE79AB21-2971-2E9C-F4F0-ADBFF6B2B598}"/>
              </a:ext>
            </a:extLst>
          </p:cNvPr>
          <p:cNvCxnSpPr>
            <a:cxnSpLocks/>
          </p:cNvCxnSpPr>
          <p:nvPr/>
        </p:nvCxnSpPr>
        <p:spPr>
          <a:xfrm flipH="1">
            <a:off x="10335491" y="4147127"/>
            <a:ext cx="117301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0AB00AF1-68E7-54F0-6301-898C04257135}"/>
              </a:ext>
            </a:extLst>
          </p:cNvPr>
          <p:cNvCxnSpPr>
            <a:cxnSpLocks/>
          </p:cNvCxnSpPr>
          <p:nvPr/>
        </p:nvCxnSpPr>
        <p:spPr>
          <a:xfrm flipV="1">
            <a:off x="6243782" y="4147127"/>
            <a:ext cx="0" cy="98829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5093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E06DF-A3BA-5D21-A60E-7183E700708E}"/>
              </a:ext>
            </a:extLst>
          </p:cNvPr>
          <p:cNvSpPr>
            <a:spLocks noGrp="1"/>
          </p:cNvSpPr>
          <p:nvPr>
            <p:ph type="title"/>
          </p:nvPr>
        </p:nvSpPr>
        <p:spPr/>
        <p:txBody>
          <a:bodyPr>
            <a:normAutofit/>
          </a:bodyPr>
          <a:lstStyle/>
          <a:p>
            <a:r>
              <a:rPr lang="en-US" sz="2400" dirty="0">
                <a:latin typeface="Arial" panose="020B0604020202020204" pitchFamily="34" charset="0"/>
                <a:cs typeface="Arial" panose="020B0604020202020204" pitchFamily="34" charset="0"/>
              </a:rPr>
              <a:t>Create your expense report by adding your expenses and receipts.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As you will see by the alerts window and next to the expenses themselves, you need to allocate these expenses. </a:t>
            </a:r>
          </a:p>
        </p:txBody>
      </p:sp>
      <p:pic>
        <p:nvPicPr>
          <p:cNvPr id="5" name="Content Placeholder 4">
            <a:extLst>
              <a:ext uri="{FF2B5EF4-FFF2-40B4-BE49-F238E27FC236}">
                <a16:creationId xmlns:a16="http://schemas.microsoft.com/office/drawing/2014/main" id="{04983788-1764-D23D-1CB9-F2F2D4320F4A}"/>
              </a:ext>
            </a:extLst>
          </p:cNvPr>
          <p:cNvPicPr>
            <a:picLocks noGrp="1" noChangeAspect="1"/>
          </p:cNvPicPr>
          <p:nvPr>
            <p:ph idx="1"/>
          </p:nvPr>
        </p:nvPicPr>
        <p:blipFill>
          <a:blip r:embed="rId2"/>
          <a:stretch>
            <a:fillRect/>
          </a:stretch>
        </p:blipFill>
        <p:spPr>
          <a:xfrm>
            <a:off x="2319079" y="1825625"/>
            <a:ext cx="7553841" cy="4351338"/>
          </a:xfrm>
        </p:spPr>
      </p:pic>
      <p:cxnSp>
        <p:nvCxnSpPr>
          <p:cNvPr id="7" name="Straight Arrow Connector 6">
            <a:extLst>
              <a:ext uri="{FF2B5EF4-FFF2-40B4-BE49-F238E27FC236}">
                <a16:creationId xmlns:a16="http://schemas.microsoft.com/office/drawing/2014/main" id="{75A054FD-7F97-4267-72F1-99035FDFCC6A}"/>
              </a:ext>
            </a:extLst>
          </p:cNvPr>
          <p:cNvCxnSpPr>
            <a:cxnSpLocks/>
          </p:cNvCxnSpPr>
          <p:nvPr/>
        </p:nvCxnSpPr>
        <p:spPr>
          <a:xfrm flipH="1">
            <a:off x="3140364" y="2733773"/>
            <a:ext cx="117711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3E44E4F-704C-B0F3-2753-3C851688D60E}"/>
              </a:ext>
            </a:extLst>
          </p:cNvPr>
          <p:cNvCxnSpPr>
            <a:cxnSpLocks/>
          </p:cNvCxnSpPr>
          <p:nvPr/>
        </p:nvCxnSpPr>
        <p:spPr>
          <a:xfrm flipV="1">
            <a:off x="2909455" y="4913745"/>
            <a:ext cx="0" cy="112683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8277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F2732-DAB0-F64A-DA58-849220FAB145}"/>
              </a:ext>
            </a:extLst>
          </p:cNvPr>
          <p:cNvSpPr>
            <a:spLocks noGrp="1"/>
          </p:cNvSpPr>
          <p:nvPr>
            <p:ph type="title"/>
          </p:nvPr>
        </p:nvSpPr>
        <p:spPr/>
        <p:txBody>
          <a:bodyPr>
            <a:normAutofit/>
          </a:bodyPr>
          <a:lstStyle/>
          <a:p>
            <a:r>
              <a:rPr lang="en-US" sz="2400" dirty="0">
                <a:latin typeface="Arial" panose="020B0604020202020204" pitchFamily="34" charset="0"/>
                <a:cs typeface="Arial" panose="020B0604020202020204" pitchFamily="34" charset="0"/>
              </a:rPr>
              <a:t>You will now click on Add Expense</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Click on Allocate once you click on expense it will become available.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All fields at the top stay grayed out until you click on add expense.</a:t>
            </a:r>
          </a:p>
        </p:txBody>
      </p:sp>
      <p:pic>
        <p:nvPicPr>
          <p:cNvPr id="9" name="Content Placeholder 8">
            <a:extLst>
              <a:ext uri="{FF2B5EF4-FFF2-40B4-BE49-F238E27FC236}">
                <a16:creationId xmlns:a16="http://schemas.microsoft.com/office/drawing/2014/main" id="{D5190B51-7796-222E-F2CC-EE1D27EC89F7}"/>
              </a:ext>
            </a:extLst>
          </p:cNvPr>
          <p:cNvPicPr>
            <a:picLocks noGrp="1" noChangeAspect="1"/>
          </p:cNvPicPr>
          <p:nvPr>
            <p:ph idx="1"/>
          </p:nvPr>
        </p:nvPicPr>
        <p:blipFill>
          <a:blip r:embed="rId2"/>
          <a:stretch>
            <a:fillRect/>
          </a:stretch>
        </p:blipFill>
        <p:spPr>
          <a:xfrm>
            <a:off x="838200" y="1970012"/>
            <a:ext cx="9424785" cy="4319952"/>
          </a:xfrm>
        </p:spPr>
      </p:pic>
      <p:cxnSp>
        <p:nvCxnSpPr>
          <p:cNvPr id="11" name="Straight Arrow Connector 10">
            <a:extLst>
              <a:ext uri="{FF2B5EF4-FFF2-40B4-BE49-F238E27FC236}">
                <a16:creationId xmlns:a16="http://schemas.microsoft.com/office/drawing/2014/main" id="{95428EC4-168A-2BDA-5AFB-352F0785A944}"/>
              </a:ext>
            </a:extLst>
          </p:cNvPr>
          <p:cNvCxnSpPr>
            <a:cxnSpLocks/>
          </p:cNvCxnSpPr>
          <p:nvPr/>
        </p:nvCxnSpPr>
        <p:spPr>
          <a:xfrm>
            <a:off x="4772724" y="3666836"/>
            <a:ext cx="0" cy="63016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EA2B257-563B-2866-8D0E-AF4320877717}"/>
              </a:ext>
            </a:extLst>
          </p:cNvPr>
          <p:cNvCxnSpPr>
            <a:cxnSpLocks/>
          </p:cNvCxnSpPr>
          <p:nvPr/>
        </p:nvCxnSpPr>
        <p:spPr>
          <a:xfrm>
            <a:off x="2336800" y="3770531"/>
            <a:ext cx="0" cy="52647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6456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A3BBA-B969-BBFE-E5A8-1A2DC638A4CC}"/>
              </a:ext>
            </a:extLst>
          </p:cNvPr>
          <p:cNvSpPr>
            <a:spLocks noGrp="1"/>
          </p:cNvSpPr>
          <p:nvPr>
            <p:ph type="title"/>
          </p:nvPr>
        </p:nvSpPr>
        <p:spPr/>
        <p:txBody>
          <a:bodyPr>
            <a:noAutofit/>
          </a:bodyPr>
          <a:lstStyle/>
          <a:p>
            <a:r>
              <a:rPr lang="en-US" sz="2400" dirty="0">
                <a:latin typeface="Arial" panose="020B0604020202020204" pitchFamily="34" charset="0"/>
                <a:cs typeface="Arial" panose="020B0604020202020204" pitchFamily="34" charset="0"/>
              </a:rPr>
              <a:t>This is the allocation page. Click add to bring up the allocation dialogue box.</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If you choose to allocate to more than one account, you can allocate by either percent or amount.</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Click on the method you prefer. </a:t>
            </a:r>
          </a:p>
        </p:txBody>
      </p:sp>
      <p:pic>
        <p:nvPicPr>
          <p:cNvPr id="5" name="Content Placeholder 4">
            <a:extLst>
              <a:ext uri="{FF2B5EF4-FFF2-40B4-BE49-F238E27FC236}">
                <a16:creationId xmlns:a16="http://schemas.microsoft.com/office/drawing/2014/main" id="{1FB21A3B-F6FF-A1B0-6A69-F5A773BCC704}"/>
              </a:ext>
            </a:extLst>
          </p:cNvPr>
          <p:cNvPicPr>
            <a:picLocks noGrp="1" noChangeAspect="1"/>
          </p:cNvPicPr>
          <p:nvPr>
            <p:ph idx="1"/>
          </p:nvPr>
        </p:nvPicPr>
        <p:blipFill>
          <a:blip r:embed="rId2"/>
          <a:stretch>
            <a:fillRect/>
          </a:stretch>
        </p:blipFill>
        <p:spPr>
          <a:xfrm>
            <a:off x="1058645" y="1844097"/>
            <a:ext cx="7414635" cy="4351338"/>
          </a:xfrm>
        </p:spPr>
      </p:pic>
      <p:cxnSp>
        <p:nvCxnSpPr>
          <p:cNvPr id="7" name="Straight Arrow Connector 6">
            <a:extLst>
              <a:ext uri="{FF2B5EF4-FFF2-40B4-BE49-F238E27FC236}">
                <a16:creationId xmlns:a16="http://schemas.microsoft.com/office/drawing/2014/main" id="{B4A6EE0D-98B6-0C21-ECB4-38A3DE8F69A4}"/>
              </a:ext>
            </a:extLst>
          </p:cNvPr>
          <p:cNvCxnSpPr>
            <a:cxnSpLocks/>
          </p:cNvCxnSpPr>
          <p:nvPr/>
        </p:nvCxnSpPr>
        <p:spPr>
          <a:xfrm>
            <a:off x="1810328" y="1911927"/>
            <a:ext cx="0" cy="55418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5B3AA7D-E32B-F2DA-051A-8A63580251FE}"/>
              </a:ext>
            </a:extLst>
          </p:cNvPr>
          <p:cNvCxnSpPr>
            <a:cxnSpLocks/>
          </p:cNvCxnSpPr>
          <p:nvPr/>
        </p:nvCxnSpPr>
        <p:spPr>
          <a:xfrm>
            <a:off x="2817090" y="1911927"/>
            <a:ext cx="0" cy="55418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52BB1C7-48F1-674B-4A57-D8B4F681D678}"/>
              </a:ext>
            </a:extLst>
          </p:cNvPr>
          <p:cNvCxnSpPr>
            <a:cxnSpLocks/>
          </p:cNvCxnSpPr>
          <p:nvPr/>
        </p:nvCxnSpPr>
        <p:spPr>
          <a:xfrm flipV="1">
            <a:off x="1551708" y="4202546"/>
            <a:ext cx="0" cy="10160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52569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CACA5-2F6C-390B-DF0D-E0B5AD6AEE3F}"/>
              </a:ext>
            </a:extLst>
          </p:cNvPr>
          <p:cNvSpPr>
            <a:spLocks noGrp="1"/>
          </p:cNvSpPr>
          <p:nvPr>
            <p:ph type="title"/>
          </p:nvPr>
        </p:nvSpPr>
        <p:spPr>
          <a:xfrm>
            <a:off x="838200" y="365125"/>
            <a:ext cx="10515600" cy="1676111"/>
          </a:xfrm>
        </p:spPr>
        <p:txBody>
          <a:bodyPr>
            <a:normAutofit fontScale="90000"/>
          </a:bodyPr>
          <a:lstStyle/>
          <a:p>
            <a:r>
              <a:rPr lang="en-US" sz="2400" dirty="0">
                <a:latin typeface="Arial" panose="020B0604020202020204" pitchFamily="34" charset="0"/>
                <a:cs typeface="Arial" panose="020B0604020202020204" pitchFamily="34" charset="0"/>
              </a:rPr>
              <a:t>The allocations now appear as they do on the report header.</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The expenses are being allocated to the Org and account you need to allocate outside of your division.</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You can either keep as is or you can change the account # by clicking in the account drop-down list</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Click save</a:t>
            </a:r>
          </a:p>
        </p:txBody>
      </p:sp>
      <p:pic>
        <p:nvPicPr>
          <p:cNvPr id="5" name="Content Placeholder 4">
            <a:extLst>
              <a:ext uri="{FF2B5EF4-FFF2-40B4-BE49-F238E27FC236}">
                <a16:creationId xmlns:a16="http://schemas.microsoft.com/office/drawing/2014/main" id="{A372DD89-4F3D-9158-BD88-C4F8CA6AFE47}"/>
              </a:ext>
            </a:extLst>
          </p:cNvPr>
          <p:cNvPicPr>
            <a:picLocks noGrp="1" noChangeAspect="1"/>
          </p:cNvPicPr>
          <p:nvPr>
            <p:ph idx="1"/>
          </p:nvPr>
        </p:nvPicPr>
        <p:blipFill>
          <a:blip r:embed="rId2"/>
          <a:stretch>
            <a:fillRect/>
          </a:stretch>
        </p:blipFill>
        <p:spPr>
          <a:xfrm>
            <a:off x="2527903" y="2198254"/>
            <a:ext cx="7136194" cy="4507345"/>
          </a:xfrm>
        </p:spPr>
      </p:pic>
      <p:cxnSp>
        <p:nvCxnSpPr>
          <p:cNvPr id="7" name="Straight Arrow Connector 6">
            <a:extLst>
              <a:ext uri="{FF2B5EF4-FFF2-40B4-BE49-F238E27FC236}">
                <a16:creationId xmlns:a16="http://schemas.microsoft.com/office/drawing/2014/main" id="{A704E964-1800-1EB0-639B-A62E98BFDFF2}"/>
              </a:ext>
            </a:extLst>
          </p:cNvPr>
          <p:cNvCxnSpPr>
            <a:cxnSpLocks/>
          </p:cNvCxnSpPr>
          <p:nvPr/>
        </p:nvCxnSpPr>
        <p:spPr>
          <a:xfrm flipV="1">
            <a:off x="8072582" y="5541818"/>
            <a:ext cx="0" cy="95105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1E8D2D1-4A24-F105-9C7F-5C3261BA5627}"/>
              </a:ext>
            </a:extLst>
          </p:cNvPr>
          <p:cNvCxnSpPr>
            <a:cxnSpLocks/>
          </p:cNvCxnSpPr>
          <p:nvPr/>
        </p:nvCxnSpPr>
        <p:spPr>
          <a:xfrm>
            <a:off x="3020291" y="3916218"/>
            <a:ext cx="97905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4667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F8902-D914-D8E3-DD7C-F721C2798644}"/>
              </a:ext>
            </a:extLst>
          </p:cNvPr>
          <p:cNvSpPr>
            <a:spLocks noGrp="1"/>
          </p:cNvSpPr>
          <p:nvPr>
            <p:ph type="title"/>
          </p:nvPr>
        </p:nvSpPr>
        <p:spPr/>
        <p:txBody>
          <a:bodyPr>
            <a:normAutofit/>
          </a:bodyPr>
          <a:lstStyle/>
          <a:p>
            <a:r>
              <a:rPr lang="en-US" sz="2400" dirty="0">
                <a:latin typeface="Arial" panose="020B0604020202020204" pitchFamily="34" charset="0"/>
                <a:cs typeface="Arial" panose="020B0604020202020204" pitchFamily="34" charset="0"/>
              </a:rPr>
              <a:t>This is the final allocation field</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Click the box next to the allocation to highlight it</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Click Save</a:t>
            </a:r>
          </a:p>
        </p:txBody>
      </p:sp>
      <p:pic>
        <p:nvPicPr>
          <p:cNvPr id="5" name="Content Placeholder 4">
            <a:extLst>
              <a:ext uri="{FF2B5EF4-FFF2-40B4-BE49-F238E27FC236}">
                <a16:creationId xmlns:a16="http://schemas.microsoft.com/office/drawing/2014/main" id="{269DAE41-41C6-D63C-BB7A-908621D04625}"/>
              </a:ext>
            </a:extLst>
          </p:cNvPr>
          <p:cNvPicPr>
            <a:picLocks noGrp="1" noChangeAspect="1"/>
          </p:cNvPicPr>
          <p:nvPr>
            <p:ph idx="1"/>
          </p:nvPr>
        </p:nvPicPr>
        <p:blipFill>
          <a:blip r:embed="rId2"/>
          <a:stretch>
            <a:fillRect/>
          </a:stretch>
        </p:blipFill>
        <p:spPr>
          <a:xfrm>
            <a:off x="1027523" y="1891612"/>
            <a:ext cx="8587818" cy="4754284"/>
          </a:xfrm>
        </p:spPr>
      </p:pic>
      <p:cxnSp>
        <p:nvCxnSpPr>
          <p:cNvPr id="7" name="Straight Arrow Connector 6">
            <a:extLst>
              <a:ext uri="{FF2B5EF4-FFF2-40B4-BE49-F238E27FC236}">
                <a16:creationId xmlns:a16="http://schemas.microsoft.com/office/drawing/2014/main" id="{479A09F0-6B28-1DCF-45AF-79107E32E13D}"/>
              </a:ext>
            </a:extLst>
          </p:cNvPr>
          <p:cNvCxnSpPr>
            <a:cxnSpLocks/>
          </p:cNvCxnSpPr>
          <p:nvPr/>
        </p:nvCxnSpPr>
        <p:spPr>
          <a:xfrm flipV="1">
            <a:off x="1366982" y="5227782"/>
            <a:ext cx="0" cy="126509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7544F4F-59BF-A27D-B8EB-428F6C15BA89}"/>
              </a:ext>
            </a:extLst>
          </p:cNvPr>
          <p:cNvCxnSpPr>
            <a:cxnSpLocks/>
          </p:cNvCxnSpPr>
          <p:nvPr/>
        </p:nvCxnSpPr>
        <p:spPr>
          <a:xfrm>
            <a:off x="8959273" y="5375564"/>
            <a:ext cx="0" cy="59112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73073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1EA31-AF98-3A26-9702-721972DD4896}"/>
              </a:ext>
            </a:extLst>
          </p:cNvPr>
          <p:cNvSpPr>
            <a:spLocks noGrp="1"/>
          </p:cNvSpPr>
          <p:nvPr>
            <p:ph type="title"/>
          </p:nvPr>
        </p:nvSpPr>
        <p:spPr>
          <a:xfrm>
            <a:off x="838200" y="110837"/>
            <a:ext cx="10515600" cy="1579852"/>
          </a:xfrm>
        </p:spPr>
        <p:txBody>
          <a:bodyPr>
            <a:normAutofit fontScale="90000"/>
          </a:bodyPr>
          <a:lstStyle/>
          <a:p>
            <a:r>
              <a:rPr lang="en-US" sz="2400" dirty="0">
                <a:latin typeface="Arial" panose="020B0604020202020204" pitchFamily="34" charset="0"/>
                <a:cs typeface="Arial" panose="020B0604020202020204" pitchFamily="34" charset="0"/>
              </a:rPr>
              <a:t>Click in the boxes next to the expenses to clear them</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The report had no alerts(errors) that require to be corrected</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Your report is now ready to submit</a:t>
            </a:r>
            <a:br>
              <a:rPr lang="en-US" dirty="0"/>
            </a:br>
            <a:endParaRPr lang="en-US" dirty="0"/>
          </a:p>
        </p:txBody>
      </p:sp>
      <p:pic>
        <p:nvPicPr>
          <p:cNvPr id="9" name="Content Placeholder 8">
            <a:extLst>
              <a:ext uri="{FF2B5EF4-FFF2-40B4-BE49-F238E27FC236}">
                <a16:creationId xmlns:a16="http://schemas.microsoft.com/office/drawing/2014/main" id="{090213C1-C6BE-86E1-3857-468636036BA2}"/>
              </a:ext>
            </a:extLst>
          </p:cNvPr>
          <p:cNvPicPr>
            <a:picLocks noGrp="1" noChangeAspect="1"/>
          </p:cNvPicPr>
          <p:nvPr>
            <p:ph idx="1"/>
          </p:nvPr>
        </p:nvPicPr>
        <p:blipFill>
          <a:blip r:embed="rId2"/>
          <a:stretch>
            <a:fillRect/>
          </a:stretch>
        </p:blipFill>
        <p:spPr>
          <a:xfrm>
            <a:off x="2197181" y="1844097"/>
            <a:ext cx="7797638" cy="4648777"/>
          </a:xfrm>
        </p:spPr>
      </p:pic>
      <p:cxnSp>
        <p:nvCxnSpPr>
          <p:cNvPr id="4" name="Straight Arrow Connector 3">
            <a:extLst>
              <a:ext uri="{FF2B5EF4-FFF2-40B4-BE49-F238E27FC236}">
                <a16:creationId xmlns:a16="http://schemas.microsoft.com/office/drawing/2014/main" id="{793B9CE6-37D7-CBB9-58FA-731ED90886EC}"/>
              </a:ext>
            </a:extLst>
          </p:cNvPr>
          <p:cNvCxnSpPr>
            <a:cxnSpLocks/>
          </p:cNvCxnSpPr>
          <p:nvPr/>
        </p:nvCxnSpPr>
        <p:spPr>
          <a:xfrm flipV="1">
            <a:off x="9467273" y="3094182"/>
            <a:ext cx="0" cy="83127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12881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6BD66-7083-3E18-9BF3-8EB18DC01043}"/>
              </a:ext>
            </a:extLst>
          </p:cNvPr>
          <p:cNvSpPr>
            <a:spLocks noGrp="1"/>
          </p:cNvSpPr>
          <p:nvPr>
            <p:ph type="title"/>
          </p:nvPr>
        </p:nvSpPr>
        <p:spPr/>
        <p:txBody>
          <a:bodyPr>
            <a:normAutofit/>
          </a:bodyPr>
          <a:lstStyle/>
          <a:p>
            <a:r>
              <a:rPr lang="en-US" sz="2400" dirty="0">
                <a:latin typeface="Arial" panose="020B0604020202020204" pitchFamily="34" charset="0"/>
                <a:cs typeface="Arial" panose="020B0604020202020204" pitchFamily="34" charset="0"/>
              </a:rPr>
              <a:t>You will now see that your report is in your open expense reports and ready to submit. </a:t>
            </a:r>
          </a:p>
        </p:txBody>
      </p:sp>
      <p:pic>
        <p:nvPicPr>
          <p:cNvPr id="5" name="Content Placeholder 4">
            <a:extLst>
              <a:ext uri="{FF2B5EF4-FFF2-40B4-BE49-F238E27FC236}">
                <a16:creationId xmlns:a16="http://schemas.microsoft.com/office/drawing/2014/main" id="{FE521664-C864-3065-7F7E-E21713F5FB61}"/>
              </a:ext>
            </a:extLst>
          </p:cNvPr>
          <p:cNvPicPr>
            <a:picLocks noGrp="1" noChangeAspect="1"/>
          </p:cNvPicPr>
          <p:nvPr>
            <p:ph idx="1"/>
          </p:nvPr>
        </p:nvPicPr>
        <p:blipFill>
          <a:blip r:embed="rId2"/>
          <a:stretch>
            <a:fillRect/>
          </a:stretch>
        </p:blipFill>
        <p:spPr>
          <a:xfrm>
            <a:off x="2362952" y="1760971"/>
            <a:ext cx="7669296" cy="4351338"/>
          </a:xfrm>
        </p:spPr>
      </p:pic>
      <p:cxnSp>
        <p:nvCxnSpPr>
          <p:cNvPr id="4" name="Straight Arrow Connector 3">
            <a:extLst>
              <a:ext uri="{FF2B5EF4-FFF2-40B4-BE49-F238E27FC236}">
                <a16:creationId xmlns:a16="http://schemas.microsoft.com/office/drawing/2014/main" id="{BC191B91-9CC8-6FF5-33A4-4AC98A0DA761}"/>
              </a:ext>
            </a:extLst>
          </p:cNvPr>
          <p:cNvCxnSpPr>
            <a:cxnSpLocks/>
          </p:cNvCxnSpPr>
          <p:nvPr/>
        </p:nvCxnSpPr>
        <p:spPr>
          <a:xfrm flipV="1">
            <a:off x="5116945" y="4461164"/>
            <a:ext cx="0" cy="895927"/>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7320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C87CF2-B12D-4083-B56F-BA3FECEEEAED}"/>
              </a:ext>
            </a:extLst>
          </p:cNvPr>
          <p:cNvSpPr>
            <a:spLocks noGrp="1"/>
          </p:cNvSpPr>
          <p:nvPr>
            <p:ph idx="1"/>
          </p:nvPr>
        </p:nvSpPr>
        <p:spPr>
          <a:xfrm>
            <a:off x="838200" y="88777"/>
            <a:ext cx="10515600" cy="1675368"/>
          </a:xfrm>
        </p:spPr>
        <p:txBody>
          <a:bodyPr>
            <a:normAutofit lnSpcReduction="10000"/>
          </a:bodyPr>
          <a:lstStyle/>
          <a:p>
            <a:r>
              <a:rPr lang="en-US" dirty="0">
                <a:latin typeface="Arial" panose="020B0604020202020204" pitchFamily="34" charset="0"/>
                <a:cs typeface="Arial" panose="020B0604020202020204" pitchFamily="34" charset="0"/>
              </a:rPr>
              <a:t>Add expenses to your expense report. Attach receipts to the expense report</a:t>
            </a:r>
          </a:p>
          <a:p>
            <a:r>
              <a:rPr lang="en-US" dirty="0">
                <a:latin typeface="Arial" panose="020B0604020202020204" pitchFamily="34" charset="0"/>
                <a:cs typeface="Arial" panose="020B0604020202020204" pitchFamily="34" charset="0"/>
              </a:rPr>
              <a:t>Report is now ready to be allocated-red exclamation point is the warning the expense has to be allocated</a:t>
            </a:r>
          </a:p>
          <a:p>
            <a:pPr marL="0" indent="0">
              <a:buNone/>
            </a:pPr>
            <a:endParaRPr lang="en-US" dirty="0">
              <a:latin typeface="Arial" panose="020B0604020202020204" pitchFamily="34" charset="0"/>
              <a:cs typeface="Arial" panose="020B0604020202020204" pitchFamily="34" charset="0"/>
            </a:endParaRPr>
          </a:p>
        </p:txBody>
      </p:sp>
      <p:cxnSp>
        <p:nvCxnSpPr>
          <p:cNvPr id="9" name="Straight Arrow Connector 8">
            <a:extLst>
              <a:ext uri="{FF2B5EF4-FFF2-40B4-BE49-F238E27FC236}">
                <a16:creationId xmlns:a16="http://schemas.microsoft.com/office/drawing/2014/main" id="{531E950E-3403-4ABE-B3C5-2CC6F2193C87}"/>
              </a:ext>
            </a:extLst>
          </p:cNvPr>
          <p:cNvCxnSpPr>
            <a:cxnSpLocks/>
          </p:cNvCxnSpPr>
          <p:nvPr/>
        </p:nvCxnSpPr>
        <p:spPr>
          <a:xfrm flipV="1">
            <a:off x="1464817" y="5810435"/>
            <a:ext cx="0" cy="46607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ED94C2F5-D549-41C1-B9FC-D303D246A544}"/>
              </a:ext>
            </a:extLst>
          </p:cNvPr>
          <p:cNvCxnSpPr>
            <a:cxnSpLocks/>
          </p:cNvCxnSpPr>
          <p:nvPr/>
        </p:nvCxnSpPr>
        <p:spPr>
          <a:xfrm flipH="1">
            <a:off x="4882718" y="3613212"/>
            <a:ext cx="135828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D5575CF4-7621-66A6-F54F-C7C69A4A15D1}"/>
              </a:ext>
            </a:extLst>
          </p:cNvPr>
          <p:cNvPicPr>
            <a:picLocks noChangeAspect="1"/>
          </p:cNvPicPr>
          <p:nvPr/>
        </p:nvPicPr>
        <p:blipFill>
          <a:blip r:embed="rId2"/>
          <a:stretch>
            <a:fillRect/>
          </a:stretch>
        </p:blipFill>
        <p:spPr>
          <a:xfrm>
            <a:off x="467264" y="1681018"/>
            <a:ext cx="11257472" cy="5088205"/>
          </a:xfrm>
          <a:prstGeom prst="rect">
            <a:avLst/>
          </a:prstGeom>
        </p:spPr>
      </p:pic>
      <p:cxnSp>
        <p:nvCxnSpPr>
          <p:cNvPr id="8" name="Straight Arrow Connector 7">
            <a:extLst>
              <a:ext uri="{FF2B5EF4-FFF2-40B4-BE49-F238E27FC236}">
                <a16:creationId xmlns:a16="http://schemas.microsoft.com/office/drawing/2014/main" id="{9355A238-8260-6E07-B9D9-976D4E4C885A}"/>
              </a:ext>
            </a:extLst>
          </p:cNvPr>
          <p:cNvCxnSpPr>
            <a:cxnSpLocks/>
          </p:cNvCxnSpPr>
          <p:nvPr/>
        </p:nvCxnSpPr>
        <p:spPr>
          <a:xfrm flipH="1">
            <a:off x="1570181" y="2761673"/>
            <a:ext cx="1394691"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836BC7E-BDA2-0509-BF5A-3C4CA948E9E5}"/>
              </a:ext>
            </a:extLst>
          </p:cNvPr>
          <p:cNvCxnSpPr>
            <a:cxnSpLocks/>
          </p:cNvCxnSpPr>
          <p:nvPr/>
        </p:nvCxnSpPr>
        <p:spPr>
          <a:xfrm flipH="1">
            <a:off x="1570181" y="4839855"/>
            <a:ext cx="78509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518F280-66AA-CB4B-214C-BB1FBD52C0FD}"/>
              </a:ext>
            </a:extLst>
          </p:cNvPr>
          <p:cNvCxnSpPr>
            <a:cxnSpLocks/>
          </p:cNvCxnSpPr>
          <p:nvPr/>
        </p:nvCxnSpPr>
        <p:spPr>
          <a:xfrm flipH="1">
            <a:off x="1566417" y="5301673"/>
            <a:ext cx="788856" cy="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731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58CABC-DB21-493B-97D4-97535D53A725}"/>
              </a:ext>
            </a:extLst>
          </p:cNvPr>
          <p:cNvSpPr>
            <a:spLocks noGrp="1"/>
          </p:cNvSpPr>
          <p:nvPr>
            <p:ph idx="1"/>
          </p:nvPr>
        </p:nvSpPr>
        <p:spPr>
          <a:xfrm>
            <a:off x="838200" y="97655"/>
            <a:ext cx="10515600" cy="1504764"/>
          </a:xfrm>
        </p:spPr>
        <p:txBody>
          <a:bodyPr/>
          <a:lstStyle/>
          <a:p>
            <a:r>
              <a:rPr lang="en-US" dirty="0">
                <a:latin typeface="Arial" panose="020B0604020202020204" pitchFamily="34" charset="0"/>
                <a:cs typeface="Arial" panose="020B0604020202020204" pitchFamily="34" charset="0"/>
              </a:rPr>
              <a:t>Click in the top box to highlight all expenses that are going to be allocated.</a:t>
            </a:r>
          </a:p>
          <a:p>
            <a:r>
              <a:rPr lang="en-US" dirty="0">
                <a:latin typeface="Arial" panose="020B0604020202020204" pitchFamily="34" charset="0"/>
                <a:cs typeface="Arial" panose="020B0604020202020204" pitchFamily="34" charset="0"/>
              </a:rPr>
              <a:t>Click on the option “Allocate expenses.”</a:t>
            </a:r>
          </a:p>
          <a:p>
            <a:pPr marL="0" indent="0">
              <a:buNone/>
            </a:pPr>
            <a:endParaRPr lang="en-US" dirty="0"/>
          </a:p>
          <a:p>
            <a:endParaRPr lang="en-US" dirty="0"/>
          </a:p>
        </p:txBody>
      </p:sp>
      <p:cxnSp>
        <p:nvCxnSpPr>
          <p:cNvPr id="7" name="Straight Arrow Connector 6">
            <a:extLst>
              <a:ext uri="{FF2B5EF4-FFF2-40B4-BE49-F238E27FC236}">
                <a16:creationId xmlns:a16="http://schemas.microsoft.com/office/drawing/2014/main" id="{1FC8C549-0CC3-4EEA-9DEE-49353F727E33}"/>
              </a:ext>
            </a:extLst>
          </p:cNvPr>
          <p:cNvCxnSpPr>
            <a:cxnSpLocks/>
          </p:cNvCxnSpPr>
          <p:nvPr/>
        </p:nvCxnSpPr>
        <p:spPr>
          <a:xfrm flipH="1">
            <a:off x="9081857" y="5255581"/>
            <a:ext cx="1012053"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AAA0024-B5AE-49D5-A771-8D6A44D16BE1}"/>
              </a:ext>
            </a:extLst>
          </p:cNvPr>
          <p:cNvCxnSpPr>
            <a:cxnSpLocks/>
          </p:cNvCxnSpPr>
          <p:nvPr/>
        </p:nvCxnSpPr>
        <p:spPr>
          <a:xfrm>
            <a:off x="1202924" y="4509856"/>
            <a:ext cx="0" cy="27520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C96ACAA2-5BA4-71A5-92AF-9AF9B9C5AFF8}"/>
              </a:ext>
            </a:extLst>
          </p:cNvPr>
          <p:cNvPicPr>
            <a:picLocks noChangeAspect="1"/>
          </p:cNvPicPr>
          <p:nvPr/>
        </p:nvPicPr>
        <p:blipFill>
          <a:blip r:embed="rId2"/>
          <a:stretch>
            <a:fillRect/>
          </a:stretch>
        </p:blipFill>
        <p:spPr>
          <a:xfrm>
            <a:off x="454395" y="1522859"/>
            <a:ext cx="11430991" cy="5254818"/>
          </a:xfrm>
          <a:prstGeom prst="rect">
            <a:avLst/>
          </a:prstGeom>
        </p:spPr>
      </p:pic>
      <p:cxnSp>
        <p:nvCxnSpPr>
          <p:cNvPr id="10" name="Straight Arrow Connector 9">
            <a:extLst>
              <a:ext uri="{FF2B5EF4-FFF2-40B4-BE49-F238E27FC236}">
                <a16:creationId xmlns:a16="http://schemas.microsoft.com/office/drawing/2014/main" id="{02D1DCF7-27A6-26EF-976B-67BF0EC241E8}"/>
              </a:ext>
            </a:extLst>
          </p:cNvPr>
          <p:cNvCxnSpPr>
            <a:cxnSpLocks/>
          </p:cNvCxnSpPr>
          <p:nvPr/>
        </p:nvCxnSpPr>
        <p:spPr>
          <a:xfrm>
            <a:off x="5246254" y="2690146"/>
            <a:ext cx="0" cy="73885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71409C3-A52D-168F-8488-70BDF1F6705A}"/>
              </a:ext>
            </a:extLst>
          </p:cNvPr>
          <p:cNvCxnSpPr>
            <a:cxnSpLocks/>
          </p:cNvCxnSpPr>
          <p:nvPr/>
        </p:nvCxnSpPr>
        <p:spPr>
          <a:xfrm>
            <a:off x="997527" y="3028414"/>
            <a:ext cx="0" cy="40058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5703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CA6125-BA65-4890-B662-DAE8C34736D7}"/>
              </a:ext>
            </a:extLst>
          </p:cNvPr>
          <p:cNvSpPr>
            <a:spLocks noGrp="1"/>
          </p:cNvSpPr>
          <p:nvPr>
            <p:ph idx="1"/>
          </p:nvPr>
        </p:nvSpPr>
        <p:spPr>
          <a:xfrm>
            <a:off x="838200" y="266330"/>
            <a:ext cx="10515600" cy="6249880"/>
          </a:xfrm>
        </p:spPr>
        <p:txBody>
          <a:bodyPr/>
          <a:lstStyle/>
          <a:p>
            <a:r>
              <a:rPr lang="en-US" dirty="0">
                <a:latin typeface="Arial" panose="020B0604020202020204" pitchFamily="34" charset="0"/>
                <a:cs typeface="Arial" panose="020B0604020202020204" pitchFamily="34" charset="0"/>
              </a:rPr>
              <a:t>Clicking on Allocation will take you to the allocation screen. </a:t>
            </a:r>
          </a:p>
          <a:p>
            <a:r>
              <a:rPr lang="en-US" sz="2400" dirty="0">
                <a:latin typeface="Arial" panose="020B0604020202020204" pitchFamily="34" charset="0"/>
                <a:cs typeface="Arial" panose="020B0604020202020204" pitchFamily="34" charset="0"/>
              </a:rPr>
              <a:t>Once you click on add a dialogue box appears and shows the default allocation that is on the report header.</a:t>
            </a:r>
          </a:p>
        </p:txBody>
      </p:sp>
      <p:cxnSp>
        <p:nvCxnSpPr>
          <p:cNvPr id="6" name="Straight Arrow Connector 5">
            <a:extLst>
              <a:ext uri="{FF2B5EF4-FFF2-40B4-BE49-F238E27FC236}">
                <a16:creationId xmlns:a16="http://schemas.microsoft.com/office/drawing/2014/main" id="{83832A2C-31FA-4EEF-971B-9E91FDDC65CE}"/>
              </a:ext>
            </a:extLst>
          </p:cNvPr>
          <p:cNvCxnSpPr>
            <a:cxnSpLocks/>
          </p:cNvCxnSpPr>
          <p:nvPr/>
        </p:nvCxnSpPr>
        <p:spPr>
          <a:xfrm flipV="1">
            <a:off x="5797120" y="3213717"/>
            <a:ext cx="0" cy="73684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B8A0CF63-F436-4F82-B876-9F2CD585C1B1}"/>
              </a:ext>
            </a:extLst>
          </p:cNvPr>
          <p:cNvCxnSpPr>
            <a:cxnSpLocks/>
          </p:cNvCxnSpPr>
          <p:nvPr/>
        </p:nvCxnSpPr>
        <p:spPr>
          <a:xfrm flipV="1">
            <a:off x="6799926" y="3213718"/>
            <a:ext cx="1" cy="71909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3C7A809-7E81-43BC-947B-5825FC10846A}"/>
              </a:ext>
            </a:extLst>
          </p:cNvPr>
          <p:cNvCxnSpPr>
            <a:cxnSpLocks/>
          </p:cNvCxnSpPr>
          <p:nvPr/>
        </p:nvCxnSpPr>
        <p:spPr>
          <a:xfrm flipV="1">
            <a:off x="7608163" y="3213717"/>
            <a:ext cx="0" cy="71909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D127C75-6EAD-ED12-2E1A-6F6567FAC03F}"/>
              </a:ext>
            </a:extLst>
          </p:cNvPr>
          <p:cNvPicPr>
            <a:picLocks noChangeAspect="1"/>
          </p:cNvPicPr>
          <p:nvPr/>
        </p:nvPicPr>
        <p:blipFill>
          <a:blip r:embed="rId2"/>
          <a:stretch>
            <a:fillRect/>
          </a:stretch>
        </p:blipFill>
        <p:spPr>
          <a:xfrm>
            <a:off x="933002" y="1579129"/>
            <a:ext cx="10325995" cy="5153891"/>
          </a:xfrm>
          <a:prstGeom prst="rect">
            <a:avLst/>
          </a:prstGeom>
        </p:spPr>
      </p:pic>
      <p:cxnSp>
        <p:nvCxnSpPr>
          <p:cNvPr id="8" name="Straight Arrow Connector 7">
            <a:extLst>
              <a:ext uri="{FF2B5EF4-FFF2-40B4-BE49-F238E27FC236}">
                <a16:creationId xmlns:a16="http://schemas.microsoft.com/office/drawing/2014/main" id="{2AD7AA7A-B7FB-C506-7C0E-5B59C94B3B0F}"/>
              </a:ext>
            </a:extLst>
          </p:cNvPr>
          <p:cNvCxnSpPr>
            <a:cxnSpLocks/>
          </p:cNvCxnSpPr>
          <p:nvPr/>
        </p:nvCxnSpPr>
        <p:spPr>
          <a:xfrm flipV="1">
            <a:off x="1579418" y="4572000"/>
            <a:ext cx="0" cy="119149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8582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03671CDD-38A0-4F23-94B0-511A00E70958}"/>
              </a:ext>
            </a:extLst>
          </p:cNvPr>
          <p:cNvSpPr>
            <a:spLocks noGrp="1"/>
          </p:cNvSpPr>
          <p:nvPr>
            <p:ph idx="1"/>
          </p:nvPr>
        </p:nvSpPr>
        <p:spPr>
          <a:xfrm>
            <a:off x="838200" y="97654"/>
            <a:ext cx="10515600" cy="6502894"/>
          </a:xfrm>
        </p:spPr>
        <p:txBody>
          <a:bodyPr/>
          <a:lstStyle/>
          <a:p>
            <a:r>
              <a:rPr lang="en-US" dirty="0">
                <a:latin typeface="Arial" panose="020B0604020202020204" pitchFamily="34" charset="0"/>
                <a:cs typeface="Arial" panose="020B0604020202020204" pitchFamily="34" charset="0"/>
              </a:rPr>
              <a:t>Once you click on add you will see the dialogue box with the default allocation from the report header. </a:t>
            </a:r>
          </a:p>
          <a:p>
            <a:r>
              <a:rPr lang="en-US" dirty="0">
                <a:latin typeface="Arial" panose="020B0604020202020204" pitchFamily="34" charset="0"/>
                <a:cs typeface="Arial" panose="020B0604020202020204" pitchFamily="34" charset="0"/>
              </a:rPr>
              <a:t>This is where you will change the Org and account number that you want to allocate to. </a:t>
            </a:r>
          </a:p>
          <a:p>
            <a:endParaRPr lang="en-US" dirty="0"/>
          </a:p>
          <a:p>
            <a:endParaRPr lang="en-US" dirty="0"/>
          </a:p>
          <a:p>
            <a:pPr marL="0" indent="0">
              <a:buNone/>
            </a:pPr>
            <a:endParaRPr lang="en-US" u="sng" dirty="0"/>
          </a:p>
        </p:txBody>
      </p:sp>
      <p:sp>
        <p:nvSpPr>
          <p:cNvPr id="12" name="Rectangle: Rounded Corners 11">
            <a:extLst>
              <a:ext uri="{FF2B5EF4-FFF2-40B4-BE49-F238E27FC236}">
                <a16:creationId xmlns:a16="http://schemas.microsoft.com/office/drawing/2014/main" id="{1680B7F1-BA9F-45D5-B479-DE729BEC4FD9}"/>
              </a:ext>
            </a:extLst>
          </p:cNvPr>
          <p:cNvSpPr/>
          <p:nvPr/>
        </p:nvSpPr>
        <p:spPr>
          <a:xfrm>
            <a:off x="5237825" y="2965142"/>
            <a:ext cx="3710866" cy="61256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rgbClr val="FF0000"/>
                </a:solidFill>
              </a:ln>
              <a:noFill/>
            </a:endParaRPr>
          </a:p>
        </p:txBody>
      </p:sp>
      <p:cxnSp>
        <p:nvCxnSpPr>
          <p:cNvPr id="14" name="Straight Arrow Connector 13">
            <a:extLst>
              <a:ext uri="{FF2B5EF4-FFF2-40B4-BE49-F238E27FC236}">
                <a16:creationId xmlns:a16="http://schemas.microsoft.com/office/drawing/2014/main" id="{6DE815BD-DF81-4B40-A44E-50B871DF995E}"/>
              </a:ext>
            </a:extLst>
          </p:cNvPr>
          <p:cNvCxnSpPr>
            <a:cxnSpLocks/>
          </p:cNvCxnSpPr>
          <p:nvPr/>
        </p:nvCxnSpPr>
        <p:spPr>
          <a:xfrm flipV="1">
            <a:off x="5468645" y="3429000"/>
            <a:ext cx="0" cy="63697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8C26C35-0BA8-4C15-A7D6-C1BE2F985316}"/>
              </a:ext>
            </a:extLst>
          </p:cNvPr>
          <p:cNvCxnSpPr>
            <a:cxnSpLocks/>
          </p:cNvCxnSpPr>
          <p:nvPr/>
        </p:nvCxnSpPr>
        <p:spPr>
          <a:xfrm flipV="1">
            <a:off x="6569476" y="3429001"/>
            <a:ext cx="0" cy="63697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A988E48-8401-437E-ACC2-3961BD27EC65}"/>
              </a:ext>
            </a:extLst>
          </p:cNvPr>
          <p:cNvCxnSpPr>
            <a:cxnSpLocks/>
          </p:cNvCxnSpPr>
          <p:nvPr/>
        </p:nvCxnSpPr>
        <p:spPr>
          <a:xfrm flipV="1">
            <a:off x="7554897" y="3429000"/>
            <a:ext cx="0" cy="63697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CB2C5B3-B343-4FD3-80CB-12977C9985C3}"/>
              </a:ext>
            </a:extLst>
          </p:cNvPr>
          <p:cNvCxnSpPr>
            <a:cxnSpLocks/>
          </p:cNvCxnSpPr>
          <p:nvPr/>
        </p:nvCxnSpPr>
        <p:spPr>
          <a:xfrm flipH="1" flipV="1">
            <a:off x="8495932" y="3429000"/>
            <a:ext cx="8876" cy="61921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9DCCBA63-2265-30FD-A664-5B44E25690F8}"/>
              </a:ext>
            </a:extLst>
          </p:cNvPr>
          <p:cNvPicPr>
            <a:picLocks noChangeAspect="1"/>
          </p:cNvPicPr>
          <p:nvPr/>
        </p:nvPicPr>
        <p:blipFill>
          <a:blip r:embed="rId2"/>
          <a:stretch>
            <a:fillRect/>
          </a:stretch>
        </p:blipFill>
        <p:spPr>
          <a:xfrm>
            <a:off x="971549" y="2647950"/>
            <a:ext cx="10296525" cy="4112395"/>
          </a:xfrm>
          <a:prstGeom prst="rect">
            <a:avLst/>
          </a:prstGeom>
        </p:spPr>
      </p:pic>
    </p:spTree>
    <p:extLst>
      <p:ext uri="{BB962C8B-B14F-4D97-AF65-F5344CB8AC3E}">
        <p14:creationId xmlns:p14="http://schemas.microsoft.com/office/powerpoint/2010/main" val="3034665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FEF5D-5779-D6B0-800C-2427B349BFB2}"/>
              </a:ext>
            </a:extLst>
          </p:cNvPr>
          <p:cNvSpPr>
            <a:spLocks noGrp="1"/>
          </p:cNvSpPr>
          <p:nvPr>
            <p:ph type="title"/>
          </p:nvPr>
        </p:nvSpPr>
        <p:spPr>
          <a:xfrm>
            <a:off x="838200" y="76201"/>
            <a:ext cx="10515600" cy="1614488"/>
          </a:xfrm>
        </p:spPr>
        <p:txBody>
          <a:bodyPr>
            <a:noAutofit/>
          </a:bodyPr>
          <a:lstStyle/>
          <a:p>
            <a:r>
              <a:rPr lang="en-US" sz="2400" dirty="0">
                <a:latin typeface="Arial" panose="020B0604020202020204" pitchFamily="34" charset="0"/>
                <a:cs typeface="Arial" panose="020B0604020202020204" pitchFamily="34" charset="0"/>
              </a:rPr>
              <a:t>The Org # and Account # the expenses will be allocated to belongs to the same </a:t>
            </a:r>
            <a:r>
              <a:rPr lang="en-US" sz="2400" u="sng" dirty="0">
                <a:latin typeface="Arial" panose="020B0604020202020204" pitchFamily="34" charset="0"/>
                <a:cs typeface="Arial" panose="020B0604020202020204" pitchFamily="34" charset="0"/>
              </a:rPr>
              <a:t>Division </a:t>
            </a:r>
            <a:r>
              <a:rPr lang="en-US" sz="2400" dirty="0">
                <a:latin typeface="Arial" panose="020B0604020202020204" pitchFamily="34" charset="0"/>
                <a:cs typeface="Arial" panose="020B0604020202020204" pitchFamily="34" charset="0"/>
              </a:rPr>
              <a:t>as the Org # on the header.</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This allows us to change the allocation without having to change the  profile(your default Org and account.)before creating the report.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Click on the first Org field and you will see the Orgs you can allocate to. </a:t>
            </a:r>
            <a:endParaRPr lang="en-US" sz="2400" dirty="0"/>
          </a:p>
        </p:txBody>
      </p:sp>
      <p:pic>
        <p:nvPicPr>
          <p:cNvPr id="5" name="Content Placeholder 4">
            <a:extLst>
              <a:ext uri="{FF2B5EF4-FFF2-40B4-BE49-F238E27FC236}">
                <a16:creationId xmlns:a16="http://schemas.microsoft.com/office/drawing/2014/main" id="{A5D7AA9F-F74B-ABF1-7A17-FF95305A939D}"/>
              </a:ext>
            </a:extLst>
          </p:cNvPr>
          <p:cNvPicPr>
            <a:picLocks noGrp="1" noChangeAspect="1"/>
          </p:cNvPicPr>
          <p:nvPr>
            <p:ph idx="1"/>
          </p:nvPr>
        </p:nvPicPr>
        <p:blipFill>
          <a:blip r:embed="rId2"/>
          <a:stretch>
            <a:fillRect/>
          </a:stretch>
        </p:blipFill>
        <p:spPr>
          <a:xfrm>
            <a:off x="983974" y="1825624"/>
            <a:ext cx="9670774" cy="4873349"/>
          </a:xfrm>
        </p:spPr>
      </p:pic>
      <p:cxnSp>
        <p:nvCxnSpPr>
          <p:cNvPr id="7" name="Straight Arrow Connector 6">
            <a:extLst>
              <a:ext uri="{FF2B5EF4-FFF2-40B4-BE49-F238E27FC236}">
                <a16:creationId xmlns:a16="http://schemas.microsoft.com/office/drawing/2014/main" id="{3FB0445B-5B78-45FB-B4F2-5D15E35254FE}"/>
              </a:ext>
            </a:extLst>
          </p:cNvPr>
          <p:cNvCxnSpPr>
            <a:cxnSpLocks/>
          </p:cNvCxnSpPr>
          <p:nvPr/>
        </p:nvCxnSpPr>
        <p:spPr>
          <a:xfrm flipH="1">
            <a:off x="10029825" y="3981450"/>
            <a:ext cx="1178201"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2094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86835-C522-74C0-3AEF-0B1BADC6C47E}"/>
              </a:ext>
            </a:extLst>
          </p:cNvPr>
          <p:cNvSpPr>
            <a:spLocks noGrp="1"/>
          </p:cNvSpPr>
          <p:nvPr>
            <p:ph type="title"/>
          </p:nvPr>
        </p:nvSpPr>
        <p:spPr>
          <a:xfrm>
            <a:off x="841513" y="208722"/>
            <a:ext cx="10515600" cy="1530625"/>
          </a:xfrm>
        </p:spPr>
        <p:txBody>
          <a:bodyPr>
            <a:normAutofit fontScale="90000"/>
          </a:bodyPr>
          <a:lstStyle/>
          <a:p>
            <a:r>
              <a:rPr lang="en-US" sz="2400" dirty="0">
                <a:latin typeface="Arial" panose="020B0604020202020204" pitchFamily="34" charset="0"/>
                <a:cs typeface="Arial" panose="020B0604020202020204" pitchFamily="34" charset="0"/>
              </a:rPr>
              <a:t>Click on the first Organization field and choose the Org you need.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Click on the drop-down list under account/project and choose the account you need</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Click on the Org/Dept Use field and choose the same Org as in the first field.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Click on Dept Use and enter (0000 unassigned) unless your dept uses Dept Use Codes. Click save</a:t>
            </a:r>
          </a:p>
        </p:txBody>
      </p:sp>
      <p:pic>
        <p:nvPicPr>
          <p:cNvPr id="5" name="Content Placeholder 4">
            <a:extLst>
              <a:ext uri="{FF2B5EF4-FFF2-40B4-BE49-F238E27FC236}">
                <a16:creationId xmlns:a16="http://schemas.microsoft.com/office/drawing/2014/main" id="{30A15F76-FEE0-469E-8B1A-99D9FF723502}"/>
              </a:ext>
            </a:extLst>
          </p:cNvPr>
          <p:cNvPicPr>
            <a:picLocks noGrp="1" noChangeAspect="1"/>
          </p:cNvPicPr>
          <p:nvPr>
            <p:ph idx="1"/>
          </p:nvPr>
        </p:nvPicPr>
        <p:blipFill>
          <a:blip r:embed="rId2"/>
          <a:stretch>
            <a:fillRect/>
          </a:stretch>
        </p:blipFill>
        <p:spPr>
          <a:xfrm>
            <a:off x="841513" y="1983685"/>
            <a:ext cx="10439400" cy="4760842"/>
          </a:xfrm>
        </p:spPr>
      </p:pic>
      <p:cxnSp>
        <p:nvCxnSpPr>
          <p:cNvPr id="10" name="Straight Arrow Connector 9">
            <a:extLst>
              <a:ext uri="{FF2B5EF4-FFF2-40B4-BE49-F238E27FC236}">
                <a16:creationId xmlns:a16="http://schemas.microsoft.com/office/drawing/2014/main" id="{B970B11F-6542-6C8E-33DB-0459DE122E1F}"/>
              </a:ext>
            </a:extLst>
          </p:cNvPr>
          <p:cNvCxnSpPr>
            <a:cxnSpLocks/>
          </p:cNvCxnSpPr>
          <p:nvPr/>
        </p:nvCxnSpPr>
        <p:spPr>
          <a:xfrm flipH="1">
            <a:off x="10849803" y="4268856"/>
            <a:ext cx="88665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0F80570-ED38-97E8-4FFB-612F91AA2D5B}"/>
              </a:ext>
            </a:extLst>
          </p:cNvPr>
          <p:cNvCxnSpPr>
            <a:cxnSpLocks/>
          </p:cNvCxnSpPr>
          <p:nvPr/>
        </p:nvCxnSpPr>
        <p:spPr>
          <a:xfrm flipH="1">
            <a:off x="10849803" y="3752850"/>
            <a:ext cx="88665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EC6F655-E2B1-8495-F84A-C9F629CB174F}"/>
              </a:ext>
            </a:extLst>
          </p:cNvPr>
          <p:cNvCxnSpPr>
            <a:cxnSpLocks/>
          </p:cNvCxnSpPr>
          <p:nvPr/>
        </p:nvCxnSpPr>
        <p:spPr>
          <a:xfrm flipH="1">
            <a:off x="10849803" y="4924425"/>
            <a:ext cx="88665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5CF647E-1549-F973-B70E-832C42CEE3A3}"/>
              </a:ext>
            </a:extLst>
          </p:cNvPr>
          <p:cNvCxnSpPr>
            <a:cxnSpLocks/>
          </p:cNvCxnSpPr>
          <p:nvPr/>
        </p:nvCxnSpPr>
        <p:spPr>
          <a:xfrm flipH="1">
            <a:off x="10880035" y="5600700"/>
            <a:ext cx="85642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AE017E1-BCE5-D9C3-6702-1924A3424287}"/>
              </a:ext>
            </a:extLst>
          </p:cNvPr>
          <p:cNvSpPr/>
          <p:nvPr/>
        </p:nvSpPr>
        <p:spPr>
          <a:xfrm>
            <a:off x="4036290" y="4268856"/>
            <a:ext cx="886654" cy="30314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5467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A2BC0-0291-CD62-3874-2B4608D71556}"/>
              </a:ext>
            </a:extLst>
          </p:cNvPr>
          <p:cNvSpPr>
            <a:spLocks noGrp="1"/>
          </p:cNvSpPr>
          <p:nvPr>
            <p:ph type="title"/>
          </p:nvPr>
        </p:nvSpPr>
        <p:spPr/>
        <p:txBody>
          <a:bodyPr>
            <a:normAutofit fontScale="90000"/>
          </a:bodyPr>
          <a:lstStyle/>
          <a:p>
            <a:r>
              <a:rPr lang="en-US" sz="2400" dirty="0">
                <a:latin typeface="Arial" panose="020B0604020202020204" pitchFamily="34" charset="0"/>
                <a:cs typeface="Arial" panose="020B0604020202020204" pitchFamily="34" charset="0"/>
              </a:rPr>
              <a:t>Once you have clicked save, this screen will appear.</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Click in the box next to Organization and it will highlight the allocation.</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Click Save</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pic>
        <p:nvPicPr>
          <p:cNvPr id="5" name="Content Placeholder 4">
            <a:extLst>
              <a:ext uri="{FF2B5EF4-FFF2-40B4-BE49-F238E27FC236}">
                <a16:creationId xmlns:a16="http://schemas.microsoft.com/office/drawing/2014/main" id="{FE93C6E5-BDCC-A2D0-63B0-C5232E473187}"/>
              </a:ext>
            </a:extLst>
          </p:cNvPr>
          <p:cNvPicPr>
            <a:picLocks noGrp="1" noChangeAspect="1"/>
          </p:cNvPicPr>
          <p:nvPr>
            <p:ph idx="1"/>
          </p:nvPr>
        </p:nvPicPr>
        <p:blipFill>
          <a:blip r:embed="rId2"/>
          <a:stretch>
            <a:fillRect/>
          </a:stretch>
        </p:blipFill>
        <p:spPr>
          <a:xfrm>
            <a:off x="976745" y="1307163"/>
            <a:ext cx="10515600" cy="5283199"/>
          </a:xfrm>
        </p:spPr>
      </p:pic>
      <p:cxnSp>
        <p:nvCxnSpPr>
          <p:cNvPr id="7" name="Straight Arrow Connector 6">
            <a:extLst>
              <a:ext uri="{FF2B5EF4-FFF2-40B4-BE49-F238E27FC236}">
                <a16:creationId xmlns:a16="http://schemas.microsoft.com/office/drawing/2014/main" id="{4DE23263-88EE-A6ED-7E59-C83455E15287}"/>
              </a:ext>
            </a:extLst>
          </p:cNvPr>
          <p:cNvCxnSpPr>
            <a:cxnSpLocks/>
          </p:cNvCxnSpPr>
          <p:nvPr/>
        </p:nvCxnSpPr>
        <p:spPr>
          <a:xfrm>
            <a:off x="360218" y="4618181"/>
            <a:ext cx="831273"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772701F-B152-361C-D5A2-A5B24210C1A8}"/>
              </a:ext>
            </a:extLst>
          </p:cNvPr>
          <p:cNvCxnSpPr>
            <a:cxnSpLocks/>
          </p:cNvCxnSpPr>
          <p:nvPr/>
        </p:nvCxnSpPr>
        <p:spPr>
          <a:xfrm>
            <a:off x="9208655" y="6206836"/>
            <a:ext cx="103447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456B4508-820E-3612-EFA8-4D090D5D1F91}"/>
              </a:ext>
            </a:extLst>
          </p:cNvPr>
          <p:cNvSpPr/>
          <p:nvPr/>
        </p:nvSpPr>
        <p:spPr>
          <a:xfrm flipV="1">
            <a:off x="7961745" y="4775196"/>
            <a:ext cx="452582" cy="25862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46032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1550</TotalTime>
  <Words>1268</Words>
  <Application>Microsoft Office PowerPoint</Application>
  <PresentationFormat>Widescreen</PresentationFormat>
  <Paragraphs>46</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ALLOCATING EXPENSES  YOU CANNOT CHANGE THE ORG AND ACCOUNT NUMBER ON THE HEADER! </vt:lpstr>
      <vt:lpstr>ALLOCATING EXPENSES TO A DIFFERENT ORGANIZATION &amp; ACCOUNT WITHIN YOUR DIVISION   </vt:lpstr>
      <vt:lpstr>PowerPoint Presentation</vt:lpstr>
      <vt:lpstr>PowerPoint Presentation</vt:lpstr>
      <vt:lpstr>PowerPoint Presentation</vt:lpstr>
      <vt:lpstr>PowerPoint Presentation</vt:lpstr>
      <vt:lpstr>The Org # and Account # the expenses will be allocated to belongs to the same Division as the Org # on the header. This allows us to change the allocation without having to change the  profile(your default Org and account.)before creating the report.  Click on the first Org field and you will see the Orgs you can allocate to. </vt:lpstr>
      <vt:lpstr>Click on the first Organization field and choose the Org you need.  Click on the drop-down list under account/project and choose the account you need Click on the Org/Dept Use field and choose the same Org as in the first field.  Click on Dept Use and enter (0000 unassigned) unless your dept uses Dept Use Codes. Click save</vt:lpstr>
      <vt:lpstr>Once you have clicked save, this screen will appear. Click in the box next to Organization and it will highlight the allocation. Click Save </vt:lpstr>
      <vt:lpstr>Once you click save on the previous screen, the expenses pane now appears. The red exclamation point indicates that you need to allocate your expenses.  Click on both expenses to highlight Click on Allocate</vt:lpstr>
      <vt:lpstr>Once you click allocate on the previous page, this dialogue box appears.  Click on add and it will take you to the bring up the allocation dialogue box.</vt:lpstr>
      <vt:lpstr>Once you click on add, the account allocation page appears.  The information that appears is the default Org and account that the employee belongs to.</vt:lpstr>
      <vt:lpstr>This is the allocation dialogue box where you will choose the Orgs and Accounts you want to allocate to. Click in the first Organization box and a list of Orgs in your division you can allocate to appears. </vt:lpstr>
      <vt:lpstr>Click in the first Organization field and choose Org to be allocated. Click on the account drop-down box and choose account to be allocated to. Click on Org/Dept User and enter the Org # that is in the first Org field. **Note- The two Org #s must match, or you will get an error. Also, sometimes you have to type in the actual Org # in the second Org field then click on the dialogue box that shows it.  Enter in the dept use field (0000) unassigned. Click save. </vt:lpstr>
      <vt:lpstr>Once you save your allocations on the previous screen, you now have to click on the allocation that now shows in this box.  Click on the allocation and then click save. </vt:lpstr>
      <vt:lpstr>The last column will show you that each expense has been allocated.  Your report has no alerts(errors) that need to be addressed in order to submit You can now click submit report (or if working as a delegate, click notify.)</vt:lpstr>
      <vt:lpstr>Your report now shows that it has been submitted and is in Pending External Validation. </vt:lpstr>
      <vt:lpstr> ALLOCATING TO AN ORG AND ACCOUNT OUTSIDE OF YOUR DIVISION</vt:lpstr>
      <vt:lpstr>Before starting a report where you will allocate to an Org that is not in your division, you must change your profile, but if working as a delegate, go in as the delegate and change their profiles.  Click on Profile Click on Profile Settings </vt:lpstr>
      <vt:lpstr>PowerPoint Presentation</vt:lpstr>
      <vt:lpstr>This is the screen you change your profile information on in order to access the Org and division out of your Division.  Click on the division drop-down list and choose the correct division, (Division change must always be done first.) Click on the Organization Acct/Proj and enter the Org you will allocate to.  Click on the Organization Dept user and enter the Org you will allocate to, Click Save</vt:lpstr>
      <vt:lpstr>Click on Create a New Report You will now see that you (or your delegate) now has access to the Org you need to allocate to.  Click in the account/Project  drop-down list and choose the account needed.  Finish filling out the rest of the report header and click save. </vt:lpstr>
      <vt:lpstr>Create your expense report by adding your expenses and receipts.  As you will see by the alerts window and next to the expenses themselves, you need to allocate these expenses. </vt:lpstr>
      <vt:lpstr>You will now click on Add Expense Click on Allocate once you click on expense it will become available.  All fields at the top stay grayed out until you click on add expense.</vt:lpstr>
      <vt:lpstr>This is the allocation page. Click add to bring up the allocation dialogue box. If you choose to allocate to more than one account, you can allocate by either percent or amount.  Click on the method you prefer. </vt:lpstr>
      <vt:lpstr>The allocations now appear as they do on the report header. The expenses are being allocated to the Org and account you need to allocate outside of your division. You can either keep as is or you can change the account # by clicking in the account drop-down list Click save</vt:lpstr>
      <vt:lpstr>This is the final allocation field Click the box next to the allocation to highlight it Click Save</vt:lpstr>
      <vt:lpstr>Click in the boxes next to the expenses to clear them The report had no alerts(errors) that require to be corrected Your report is now ready to submit </vt:lpstr>
      <vt:lpstr>You will now see that your report is in your open expense reports and ready to submit.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ALLOCATING EXPENSES</dc:title>
  <dc:creator>Randolph, Nita J</dc:creator>
  <cp:lastModifiedBy>Randolph, Nita J</cp:lastModifiedBy>
  <cp:revision>129</cp:revision>
  <dcterms:created xsi:type="dcterms:W3CDTF">2020-06-08T15:17:18Z</dcterms:created>
  <dcterms:modified xsi:type="dcterms:W3CDTF">2023-03-22T15:25:44Z</dcterms:modified>
</cp:coreProperties>
</file>