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7" r:id="rId2"/>
    <p:sldId id="258" r:id="rId3"/>
    <p:sldId id="259" r:id="rId4"/>
    <p:sldId id="260" r:id="rId5"/>
    <p:sldId id="261" r:id="rId6"/>
    <p:sldId id="262" r:id="rId7"/>
    <p:sldId id="264" r:id="rId8"/>
    <p:sldId id="265" r:id="rId9"/>
    <p:sldId id="266" r:id="rId10"/>
    <p:sldId id="267" r:id="rId11"/>
    <p:sldId id="268" r:id="rId12"/>
    <p:sldId id="269" r:id="rId13"/>
    <p:sldId id="270" r:id="rId14"/>
    <p:sldId id="272" r:id="rId15"/>
    <p:sldId id="273" r:id="rId16"/>
    <p:sldId id="303" r:id="rId17"/>
    <p:sldId id="304" r:id="rId18"/>
    <p:sldId id="305" r:id="rId19"/>
    <p:sldId id="274" r:id="rId20"/>
    <p:sldId id="275" r:id="rId21"/>
    <p:sldId id="306" r:id="rId22"/>
    <p:sldId id="307" r:id="rId23"/>
    <p:sldId id="308" r:id="rId24"/>
    <p:sldId id="277" r:id="rId25"/>
    <p:sldId id="278" r:id="rId26"/>
    <p:sldId id="279" r:id="rId27"/>
    <p:sldId id="299" r:id="rId28"/>
    <p:sldId id="309" r:id="rId29"/>
    <p:sldId id="310" r:id="rId30"/>
    <p:sldId id="311" r:id="rId31"/>
    <p:sldId id="312" r:id="rId32"/>
    <p:sldId id="313" r:id="rId33"/>
    <p:sldId id="314" r:id="rId34"/>
    <p:sldId id="315" r:id="rId35"/>
    <p:sldId id="285" r:id="rId36"/>
    <p:sldId id="316" r:id="rId37"/>
    <p:sldId id="286" r:id="rId38"/>
    <p:sldId id="317" r:id="rId39"/>
    <p:sldId id="300" r:id="rId40"/>
    <p:sldId id="318" r:id="rId41"/>
    <p:sldId id="319" r:id="rId42"/>
    <p:sldId id="293" r:id="rId43"/>
    <p:sldId id="320" r:id="rId44"/>
    <p:sldId id="322" r:id="rId45"/>
    <p:sldId id="321" r:id="rId46"/>
    <p:sldId id="323" r:id="rId47"/>
    <p:sldId id="324" r:id="rId48"/>
    <p:sldId id="325" r:id="rId49"/>
    <p:sldId id="326" r:id="rId50"/>
    <p:sldId id="298" r:id="rId51"/>
    <p:sldId id="327" r:id="rId52"/>
    <p:sldId id="328" r:id="rId53"/>
    <p:sldId id="329" r:id="rId54"/>
    <p:sldId id="330" r:id="rId55"/>
    <p:sldId id="331" r:id="rId56"/>
    <p:sldId id="332" r:id="rId57"/>
    <p:sldId id="333" r:id="rId58"/>
    <p:sldId id="334" r:id="rId59"/>
    <p:sldId id="297" r:id="rId60"/>
    <p:sldId id="335"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097" autoAdjust="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D45642-D2A0-443D-9590-EC28E284EBBD}" type="datetimeFigureOut">
              <a:rPr lang="en-US" smtClean="0"/>
              <a:t>3/22/2023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F8D8A2-AF7C-4A12-9DC4-86963015DA52}" type="slidenum">
              <a:rPr lang="en-US" smtClean="0"/>
              <a:t>‹#›</a:t>
            </a:fld>
            <a:endParaRPr lang="en-US"/>
          </a:p>
        </p:txBody>
      </p:sp>
    </p:spTree>
    <p:extLst>
      <p:ext uri="{BB962C8B-B14F-4D97-AF65-F5344CB8AC3E}">
        <p14:creationId xmlns:p14="http://schemas.microsoft.com/office/powerpoint/2010/main" val="1141553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8D8A2-AF7C-4A12-9DC4-86963015DA52}" type="slidenum">
              <a:rPr lang="en-US" smtClean="0"/>
              <a:t>7</a:t>
            </a:fld>
            <a:endParaRPr lang="en-US"/>
          </a:p>
        </p:txBody>
      </p:sp>
    </p:spTree>
    <p:extLst>
      <p:ext uri="{BB962C8B-B14F-4D97-AF65-F5344CB8AC3E}">
        <p14:creationId xmlns:p14="http://schemas.microsoft.com/office/powerpoint/2010/main" val="978179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8D8A2-AF7C-4A12-9DC4-86963015DA52}" type="slidenum">
              <a:rPr lang="en-US" smtClean="0"/>
              <a:t>41</a:t>
            </a:fld>
            <a:endParaRPr lang="en-US"/>
          </a:p>
        </p:txBody>
      </p:sp>
    </p:spTree>
    <p:extLst>
      <p:ext uri="{BB962C8B-B14F-4D97-AF65-F5344CB8AC3E}">
        <p14:creationId xmlns:p14="http://schemas.microsoft.com/office/powerpoint/2010/main" val="2052244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8D8A2-AF7C-4A12-9DC4-86963015DA52}" type="slidenum">
              <a:rPr lang="en-US" smtClean="0"/>
              <a:t>43</a:t>
            </a:fld>
            <a:endParaRPr lang="en-US"/>
          </a:p>
        </p:txBody>
      </p:sp>
    </p:spTree>
    <p:extLst>
      <p:ext uri="{BB962C8B-B14F-4D97-AF65-F5344CB8AC3E}">
        <p14:creationId xmlns:p14="http://schemas.microsoft.com/office/powerpoint/2010/main" val="3011681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8D8A2-AF7C-4A12-9DC4-86963015DA52}" type="slidenum">
              <a:rPr lang="en-US" smtClean="0"/>
              <a:t>44</a:t>
            </a:fld>
            <a:endParaRPr lang="en-US"/>
          </a:p>
        </p:txBody>
      </p:sp>
    </p:spTree>
    <p:extLst>
      <p:ext uri="{BB962C8B-B14F-4D97-AF65-F5344CB8AC3E}">
        <p14:creationId xmlns:p14="http://schemas.microsoft.com/office/powerpoint/2010/main" val="447101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8D8A2-AF7C-4A12-9DC4-86963015DA52}" type="slidenum">
              <a:rPr lang="en-US" smtClean="0"/>
              <a:t>55</a:t>
            </a:fld>
            <a:endParaRPr lang="en-US"/>
          </a:p>
        </p:txBody>
      </p:sp>
    </p:spTree>
    <p:extLst>
      <p:ext uri="{BB962C8B-B14F-4D97-AF65-F5344CB8AC3E}">
        <p14:creationId xmlns:p14="http://schemas.microsoft.com/office/powerpoint/2010/main" val="2670888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8D8A2-AF7C-4A12-9DC4-86963015DA52}" type="slidenum">
              <a:rPr lang="en-US" smtClean="0"/>
              <a:t>15</a:t>
            </a:fld>
            <a:endParaRPr lang="en-US"/>
          </a:p>
        </p:txBody>
      </p:sp>
    </p:spTree>
    <p:extLst>
      <p:ext uri="{BB962C8B-B14F-4D97-AF65-F5344CB8AC3E}">
        <p14:creationId xmlns:p14="http://schemas.microsoft.com/office/powerpoint/2010/main" val="1804254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8D8A2-AF7C-4A12-9DC4-86963015DA52}" type="slidenum">
              <a:rPr lang="en-US" smtClean="0"/>
              <a:t>16</a:t>
            </a:fld>
            <a:endParaRPr lang="en-US"/>
          </a:p>
        </p:txBody>
      </p:sp>
    </p:spTree>
    <p:extLst>
      <p:ext uri="{BB962C8B-B14F-4D97-AF65-F5344CB8AC3E}">
        <p14:creationId xmlns:p14="http://schemas.microsoft.com/office/powerpoint/2010/main" val="2858279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8D8A2-AF7C-4A12-9DC4-86963015DA52}" type="slidenum">
              <a:rPr lang="en-US" smtClean="0"/>
              <a:t>18</a:t>
            </a:fld>
            <a:endParaRPr lang="en-US"/>
          </a:p>
        </p:txBody>
      </p:sp>
    </p:spTree>
    <p:extLst>
      <p:ext uri="{BB962C8B-B14F-4D97-AF65-F5344CB8AC3E}">
        <p14:creationId xmlns:p14="http://schemas.microsoft.com/office/powerpoint/2010/main" val="1887548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8D8A2-AF7C-4A12-9DC4-86963015DA52}" type="slidenum">
              <a:rPr lang="en-US" smtClean="0"/>
              <a:t>23</a:t>
            </a:fld>
            <a:endParaRPr lang="en-US"/>
          </a:p>
        </p:txBody>
      </p:sp>
    </p:spTree>
    <p:extLst>
      <p:ext uri="{BB962C8B-B14F-4D97-AF65-F5344CB8AC3E}">
        <p14:creationId xmlns:p14="http://schemas.microsoft.com/office/powerpoint/2010/main" val="2301059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8D8A2-AF7C-4A12-9DC4-86963015DA52}" type="slidenum">
              <a:rPr lang="en-US" smtClean="0"/>
              <a:t>24</a:t>
            </a:fld>
            <a:endParaRPr lang="en-US"/>
          </a:p>
        </p:txBody>
      </p:sp>
    </p:spTree>
    <p:extLst>
      <p:ext uri="{BB962C8B-B14F-4D97-AF65-F5344CB8AC3E}">
        <p14:creationId xmlns:p14="http://schemas.microsoft.com/office/powerpoint/2010/main" val="3255977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8D8A2-AF7C-4A12-9DC4-86963015DA52}" type="slidenum">
              <a:rPr lang="en-US" smtClean="0"/>
              <a:t>26</a:t>
            </a:fld>
            <a:endParaRPr lang="en-US"/>
          </a:p>
        </p:txBody>
      </p:sp>
    </p:spTree>
    <p:extLst>
      <p:ext uri="{BB962C8B-B14F-4D97-AF65-F5344CB8AC3E}">
        <p14:creationId xmlns:p14="http://schemas.microsoft.com/office/powerpoint/2010/main" val="3392814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8D8A2-AF7C-4A12-9DC4-86963015DA52}" type="slidenum">
              <a:rPr lang="en-US" smtClean="0"/>
              <a:t>29</a:t>
            </a:fld>
            <a:endParaRPr lang="en-US"/>
          </a:p>
        </p:txBody>
      </p:sp>
    </p:spTree>
    <p:extLst>
      <p:ext uri="{BB962C8B-B14F-4D97-AF65-F5344CB8AC3E}">
        <p14:creationId xmlns:p14="http://schemas.microsoft.com/office/powerpoint/2010/main" val="3544804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8D8A2-AF7C-4A12-9DC4-86963015DA52}" type="slidenum">
              <a:rPr lang="en-US" smtClean="0"/>
              <a:t>39</a:t>
            </a:fld>
            <a:endParaRPr lang="en-US"/>
          </a:p>
        </p:txBody>
      </p:sp>
    </p:spTree>
    <p:extLst>
      <p:ext uri="{BB962C8B-B14F-4D97-AF65-F5344CB8AC3E}">
        <p14:creationId xmlns:p14="http://schemas.microsoft.com/office/powerpoint/2010/main" val="2750450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6ACDA-00C4-45A9-A506-AE3717EAF5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5B716B-3C6D-40F1-BAEA-8E30269CCD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5AB3DB-C6FF-4F42-A829-39725A9090BC}"/>
              </a:ext>
            </a:extLst>
          </p:cNvPr>
          <p:cNvSpPr>
            <a:spLocks noGrp="1"/>
          </p:cNvSpPr>
          <p:nvPr>
            <p:ph type="dt" sz="half" idx="10"/>
          </p:nvPr>
        </p:nvSpPr>
        <p:spPr/>
        <p:txBody>
          <a:bodyPr/>
          <a:lstStyle/>
          <a:p>
            <a:fld id="{C4C3EE89-DCF0-4E70-A14F-2724804A2219}" type="datetimeFigureOut">
              <a:rPr lang="en-US" smtClean="0"/>
              <a:t>3/22/2023</a:t>
            </a:fld>
            <a:endParaRPr lang="en-US"/>
          </a:p>
        </p:txBody>
      </p:sp>
      <p:sp>
        <p:nvSpPr>
          <p:cNvPr id="5" name="Footer Placeholder 4">
            <a:extLst>
              <a:ext uri="{FF2B5EF4-FFF2-40B4-BE49-F238E27FC236}">
                <a16:creationId xmlns:a16="http://schemas.microsoft.com/office/drawing/2014/main" id="{0B6B8FC2-06AE-4581-A6A4-ECA0EA2BE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9F19E9-B304-4D60-97C6-20FF31FEF7FD}"/>
              </a:ext>
            </a:extLst>
          </p:cNvPr>
          <p:cNvSpPr>
            <a:spLocks noGrp="1"/>
          </p:cNvSpPr>
          <p:nvPr>
            <p:ph type="sldNum" sz="quarter" idx="12"/>
          </p:nvPr>
        </p:nvSpPr>
        <p:spPr/>
        <p:txBody>
          <a:bodyPr/>
          <a:lstStyle/>
          <a:p>
            <a:fld id="{81F680D6-7809-4E8C-9982-5CC5E00B928B}" type="slidenum">
              <a:rPr lang="en-US" smtClean="0"/>
              <a:t>‹#›</a:t>
            </a:fld>
            <a:endParaRPr lang="en-US"/>
          </a:p>
        </p:txBody>
      </p:sp>
    </p:spTree>
    <p:extLst>
      <p:ext uri="{BB962C8B-B14F-4D97-AF65-F5344CB8AC3E}">
        <p14:creationId xmlns:p14="http://schemas.microsoft.com/office/powerpoint/2010/main" val="3859623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E7A3A-88C3-4081-A718-C11F6C669A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C385B8-DBFE-4615-8C2E-EDB5534620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B0C606-EC9A-4F23-AC02-101D661D1872}"/>
              </a:ext>
            </a:extLst>
          </p:cNvPr>
          <p:cNvSpPr>
            <a:spLocks noGrp="1"/>
          </p:cNvSpPr>
          <p:nvPr>
            <p:ph type="dt" sz="half" idx="10"/>
          </p:nvPr>
        </p:nvSpPr>
        <p:spPr/>
        <p:txBody>
          <a:bodyPr/>
          <a:lstStyle/>
          <a:p>
            <a:fld id="{C4C3EE89-DCF0-4E70-A14F-2724804A2219}" type="datetimeFigureOut">
              <a:rPr lang="en-US" smtClean="0"/>
              <a:t>3/22/2023</a:t>
            </a:fld>
            <a:endParaRPr lang="en-US"/>
          </a:p>
        </p:txBody>
      </p:sp>
      <p:sp>
        <p:nvSpPr>
          <p:cNvPr id="5" name="Footer Placeholder 4">
            <a:extLst>
              <a:ext uri="{FF2B5EF4-FFF2-40B4-BE49-F238E27FC236}">
                <a16:creationId xmlns:a16="http://schemas.microsoft.com/office/drawing/2014/main" id="{FC567132-DD53-4571-AF9D-B1E4E579DE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7A3117-6CD4-4106-AD5A-A5D785AC1BA9}"/>
              </a:ext>
            </a:extLst>
          </p:cNvPr>
          <p:cNvSpPr>
            <a:spLocks noGrp="1"/>
          </p:cNvSpPr>
          <p:nvPr>
            <p:ph type="sldNum" sz="quarter" idx="12"/>
          </p:nvPr>
        </p:nvSpPr>
        <p:spPr/>
        <p:txBody>
          <a:bodyPr/>
          <a:lstStyle/>
          <a:p>
            <a:fld id="{81F680D6-7809-4E8C-9982-5CC5E00B928B}" type="slidenum">
              <a:rPr lang="en-US" smtClean="0"/>
              <a:t>‹#›</a:t>
            </a:fld>
            <a:endParaRPr lang="en-US"/>
          </a:p>
        </p:txBody>
      </p:sp>
    </p:spTree>
    <p:extLst>
      <p:ext uri="{BB962C8B-B14F-4D97-AF65-F5344CB8AC3E}">
        <p14:creationId xmlns:p14="http://schemas.microsoft.com/office/powerpoint/2010/main" val="468182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B158B5-B282-42ED-A5D1-C571C3361A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F31F63-9F29-408E-B8BC-F9BC7953F6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260921-E6F2-4232-8645-25B29986CCF5}"/>
              </a:ext>
            </a:extLst>
          </p:cNvPr>
          <p:cNvSpPr>
            <a:spLocks noGrp="1"/>
          </p:cNvSpPr>
          <p:nvPr>
            <p:ph type="dt" sz="half" idx="10"/>
          </p:nvPr>
        </p:nvSpPr>
        <p:spPr/>
        <p:txBody>
          <a:bodyPr/>
          <a:lstStyle/>
          <a:p>
            <a:fld id="{C4C3EE89-DCF0-4E70-A14F-2724804A2219}" type="datetimeFigureOut">
              <a:rPr lang="en-US" smtClean="0"/>
              <a:t>3/22/2023</a:t>
            </a:fld>
            <a:endParaRPr lang="en-US"/>
          </a:p>
        </p:txBody>
      </p:sp>
      <p:sp>
        <p:nvSpPr>
          <p:cNvPr id="5" name="Footer Placeholder 4">
            <a:extLst>
              <a:ext uri="{FF2B5EF4-FFF2-40B4-BE49-F238E27FC236}">
                <a16:creationId xmlns:a16="http://schemas.microsoft.com/office/drawing/2014/main" id="{6EF8FA6A-0971-4BB1-A74B-290D942487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2B3036-5B06-45F8-B8D5-2413247F22B1}"/>
              </a:ext>
            </a:extLst>
          </p:cNvPr>
          <p:cNvSpPr>
            <a:spLocks noGrp="1"/>
          </p:cNvSpPr>
          <p:nvPr>
            <p:ph type="sldNum" sz="quarter" idx="12"/>
          </p:nvPr>
        </p:nvSpPr>
        <p:spPr/>
        <p:txBody>
          <a:bodyPr/>
          <a:lstStyle/>
          <a:p>
            <a:fld id="{81F680D6-7809-4E8C-9982-5CC5E00B928B}" type="slidenum">
              <a:rPr lang="en-US" smtClean="0"/>
              <a:t>‹#›</a:t>
            </a:fld>
            <a:endParaRPr lang="en-US"/>
          </a:p>
        </p:txBody>
      </p:sp>
    </p:spTree>
    <p:extLst>
      <p:ext uri="{BB962C8B-B14F-4D97-AF65-F5344CB8AC3E}">
        <p14:creationId xmlns:p14="http://schemas.microsoft.com/office/powerpoint/2010/main" val="2382720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FB85D-5973-4635-8C45-48A433553B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C0548E-CAB4-4EE7-9953-8FADB811C0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29165-BD8B-4E0B-92D8-053EF0D8EE63}"/>
              </a:ext>
            </a:extLst>
          </p:cNvPr>
          <p:cNvSpPr>
            <a:spLocks noGrp="1"/>
          </p:cNvSpPr>
          <p:nvPr>
            <p:ph type="dt" sz="half" idx="10"/>
          </p:nvPr>
        </p:nvSpPr>
        <p:spPr/>
        <p:txBody>
          <a:bodyPr/>
          <a:lstStyle/>
          <a:p>
            <a:fld id="{C4C3EE89-DCF0-4E70-A14F-2724804A2219}" type="datetimeFigureOut">
              <a:rPr lang="en-US" smtClean="0"/>
              <a:t>3/22/2023</a:t>
            </a:fld>
            <a:endParaRPr lang="en-US"/>
          </a:p>
        </p:txBody>
      </p:sp>
      <p:sp>
        <p:nvSpPr>
          <p:cNvPr id="5" name="Footer Placeholder 4">
            <a:extLst>
              <a:ext uri="{FF2B5EF4-FFF2-40B4-BE49-F238E27FC236}">
                <a16:creationId xmlns:a16="http://schemas.microsoft.com/office/drawing/2014/main" id="{48385D89-4A3D-436F-9770-9B053BB30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A43BED-0D6C-4B2E-B75D-9D13CA5A43EE}"/>
              </a:ext>
            </a:extLst>
          </p:cNvPr>
          <p:cNvSpPr>
            <a:spLocks noGrp="1"/>
          </p:cNvSpPr>
          <p:nvPr>
            <p:ph type="sldNum" sz="quarter" idx="12"/>
          </p:nvPr>
        </p:nvSpPr>
        <p:spPr/>
        <p:txBody>
          <a:bodyPr/>
          <a:lstStyle/>
          <a:p>
            <a:fld id="{81F680D6-7809-4E8C-9982-5CC5E00B928B}" type="slidenum">
              <a:rPr lang="en-US" smtClean="0"/>
              <a:t>‹#›</a:t>
            </a:fld>
            <a:endParaRPr lang="en-US"/>
          </a:p>
        </p:txBody>
      </p:sp>
    </p:spTree>
    <p:extLst>
      <p:ext uri="{BB962C8B-B14F-4D97-AF65-F5344CB8AC3E}">
        <p14:creationId xmlns:p14="http://schemas.microsoft.com/office/powerpoint/2010/main" val="3425342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BDBE7-C594-4CEC-B5CF-16ADCDA787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299CEB-E5E3-4C21-A396-CD4FF149EB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0B62F4-63BC-4B6D-9810-889AFC843FF0}"/>
              </a:ext>
            </a:extLst>
          </p:cNvPr>
          <p:cNvSpPr>
            <a:spLocks noGrp="1"/>
          </p:cNvSpPr>
          <p:nvPr>
            <p:ph type="dt" sz="half" idx="10"/>
          </p:nvPr>
        </p:nvSpPr>
        <p:spPr/>
        <p:txBody>
          <a:bodyPr/>
          <a:lstStyle/>
          <a:p>
            <a:fld id="{C4C3EE89-DCF0-4E70-A14F-2724804A2219}" type="datetimeFigureOut">
              <a:rPr lang="en-US" smtClean="0"/>
              <a:t>3/22/2023</a:t>
            </a:fld>
            <a:endParaRPr lang="en-US"/>
          </a:p>
        </p:txBody>
      </p:sp>
      <p:sp>
        <p:nvSpPr>
          <p:cNvPr id="5" name="Footer Placeholder 4">
            <a:extLst>
              <a:ext uri="{FF2B5EF4-FFF2-40B4-BE49-F238E27FC236}">
                <a16:creationId xmlns:a16="http://schemas.microsoft.com/office/drawing/2014/main" id="{A7CCE368-7D40-4D49-8051-93A56CBEB3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7A4D7A-3D2C-49DE-8615-A79B515DF6BA}"/>
              </a:ext>
            </a:extLst>
          </p:cNvPr>
          <p:cNvSpPr>
            <a:spLocks noGrp="1"/>
          </p:cNvSpPr>
          <p:nvPr>
            <p:ph type="sldNum" sz="quarter" idx="12"/>
          </p:nvPr>
        </p:nvSpPr>
        <p:spPr/>
        <p:txBody>
          <a:bodyPr/>
          <a:lstStyle/>
          <a:p>
            <a:fld id="{81F680D6-7809-4E8C-9982-5CC5E00B928B}" type="slidenum">
              <a:rPr lang="en-US" smtClean="0"/>
              <a:t>‹#›</a:t>
            </a:fld>
            <a:endParaRPr lang="en-US"/>
          </a:p>
        </p:txBody>
      </p:sp>
    </p:spTree>
    <p:extLst>
      <p:ext uri="{BB962C8B-B14F-4D97-AF65-F5344CB8AC3E}">
        <p14:creationId xmlns:p14="http://schemas.microsoft.com/office/powerpoint/2010/main" val="1721636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E9048-39C0-4E07-BB0C-A8C41C976F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437240-511C-4144-8BBD-2DE3A0F8A7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284F93-4460-4944-B2BC-6766EC8259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DAFAF5-0D07-49A0-91FD-36525F1BB3A2}"/>
              </a:ext>
            </a:extLst>
          </p:cNvPr>
          <p:cNvSpPr>
            <a:spLocks noGrp="1"/>
          </p:cNvSpPr>
          <p:nvPr>
            <p:ph type="dt" sz="half" idx="10"/>
          </p:nvPr>
        </p:nvSpPr>
        <p:spPr/>
        <p:txBody>
          <a:bodyPr/>
          <a:lstStyle/>
          <a:p>
            <a:fld id="{C4C3EE89-DCF0-4E70-A14F-2724804A2219}" type="datetimeFigureOut">
              <a:rPr lang="en-US" smtClean="0"/>
              <a:t>3/22/2023</a:t>
            </a:fld>
            <a:endParaRPr lang="en-US"/>
          </a:p>
        </p:txBody>
      </p:sp>
      <p:sp>
        <p:nvSpPr>
          <p:cNvPr id="6" name="Footer Placeholder 5">
            <a:extLst>
              <a:ext uri="{FF2B5EF4-FFF2-40B4-BE49-F238E27FC236}">
                <a16:creationId xmlns:a16="http://schemas.microsoft.com/office/drawing/2014/main" id="{DDBE39C2-8BF8-45CE-99DD-3BBE812A7A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B3EE5D-1E05-4881-8062-E34A95A92F89}"/>
              </a:ext>
            </a:extLst>
          </p:cNvPr>
          <p:cNvSpPr>
            <a:spLocks noGrp="1"/>
          </p:cNvSpPr>
          <p:nvPr>
            <p:ph type="sldNum" sz="quarter" idx="12"/>
          </p:nvPr>
        </p:nvSpPr>
        <p:spPr/>
        <p:txBody>
          <a:bodyPr/>
          <a:lstStyle/>
          <a:p>
            <a:fld id="{81F680D6-7809-4E8C-9982-5CC5E00B928B}" type="slidenum">
              <a:rPr lang="en-US" smtClean="0"/>
              <a:t>‹#›</a:t>
            </a:fld>
            <a:endParaRPr lang="en-US"/>
          </a:p>
        </p:txBody>
      </p:sp>
    </p:spTree>
    <p:extLst>
      <p:ext uri="{BB962C8B-B14F-4D97-AF65-F5344CB8AC3E}">
        <p14:creationId xmlns:p14="http://schemas.microsoft.com/office/powerpoint/2010/main" val="1580906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C6243-A69F-437C-93E2-F4D3940971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BA2525-37EA-4E68-9B60-C7FCD3B9D9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B945B9-7B80-4AC7-B98B-E60A0C86D8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067378-5580-4DE9-8D48-D1BD7F88B4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62E6DC-6D19-4AF2-A678-FD02F76CF1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603BF5-A79B-4D8B-8534-E906720B251F}"/>
              </a:ext>
            </a:extLst>
          </p:cNvPr>
          <p:cNvSpPr>
            <a:spLocks noGrp="1"/>
          </p:cNvSpPr>
          <p:nvPr>
            <p:ph type="dt" sz="half" idx="10"/>
          </p:nvPr>
        </p:nvSpPr>
        <p:spPr/>
        <p:txBody>
          <a:bodyPr/>
          <a:lstStyle/>
          <a:p>
            <a:fld id="{C4C3EE89-DCF0-4E70-A14F-2724804A2219}" type="datetimeFigureOut">
              <a:rPr lang="en-US" smtClean="0"/>
              <a:t>3/22/2023</a:t>
            </a:fld>
            <a:endParaRPr lang="en-US"/>
          </a:p>
        </p:txBody>
      </p:sp>
      <p:sp>
        <p:nvSpPr>
          <p:cNvPr id="8" name="Footer Placeholder 7">
            <a:extLst>
              <a:ext uri="{FF2B5EF4-FFF2-40B4-BE49-F238E27FC236}">
                <a16:creationId xmlns:a16="http://schemas.microsoft.com/office/drawing/2014/main" id="{63FC6B50-CD31-440B-B5CF-1C05683550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7772BB-A95E-44DB-A0E7-16267717F5B3}"/>
              </a:ext>
            </a:extLst>
          </p:cNvPr>
          <p:cNvSpPr>
            <a:spLocks noGrp="1"/>
          </p:cNvSpPr>
          <p:nvPr>
            <p:ph type="sldNum" sz="quarter" idx="12"/>
          </p:nvPr>
        </p:nvSpPr>
        <p:spPr/>
        <p:txBody>
          <a:bodyPr/>
          <a:lstStyle/>
          <a:p>
            <a:fld id="{81F680D6-7809-4E8C-9982-5CC5E00B928B}" type="slidenum">
              <a:rPr lang="en-US" smtClean="0"/>
              <a:t>‹#›</a:t>
            </a:fld>
            <a:endParaRPr lang="en-US"/>
          </a:p>
        </p:txBody>
      </p:sp>
    </p:spTree>
    <p:extLst>
      <p:ext uri="{BB962C8B-B14F-4D97-AF65-F5344CB8AC3E}">
        <p14:creationId xmlns:p14="http://schemas.microsoft.com/office/powerpoint/2010/main" val="495349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B1B4A-D99C-4724-AC08-0F13ADB0F0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8FF776-B3D8-4F15-AB27-002308E11ADF}"/>
              </a:ext>
            </a:extLst>
          </p:cNvPr>
          <p:cNvSpPr>
            <a:spLocks noGrp="1"/>
          </p:cNvSpPr>
          <p:nvPr>
            <p:ph type="dt" sz="half" idx="10"/>
          </p:nvPr>
        </p:nvSpPr>
        <p:spPr/>
        <p:txBody>
          <a:bodyPr/>
          <a:lstStyle/>
          <a:p>
            <a:fld id="{C4C3EE89-DCF0-4E70-A14F-2724804A2219}" type="datetimeFigureOut">
              <a:rPr lang="en-US" smtClean="0"/>
              <a:t>3/22/2023</a:t>
            </a:fld>
            <a:endParaRPr lang="en-US"/>
          </a:p>
        </p:txBody>
      </p:sp>
      <p:sp>
        <p:nvSpPr>
          <p:cNvPr id="4" name="Footer Placeholder 3">
            <a:extLst>
              <a:ext uri="{FF2B5EF4-FFF2-40B4-BE49-F238E27FC236}">
                <a16:creationId xmlns:a16="http://schemas.microsoft.com/office/drawing/2014/main" id="{E8899C87-E63C-4D60-92E9-8BB3133E51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6C74EB-2F9A-4519-A0AC-022A60E73585}"/>
              </a:ext>
            </a:extLst>
          </p:cNvPr>
          <p:cNvSpPr>
            <a:spLocks noGrp="1"/>
          </p:cNvSpPr>
          <p:nvPr>
            <p:ph type="sldNum" sz="quarter" idx="12"/>
          </p:nvPr>
        </p:nvSpPr>
        <p:spPr/>
        <p:txBody>
          <a:bodyPr/>
          <a:lstStyle/>
          <a:p>
            <a:fld id="{81F680D6-7809-4E8C-9982-5CC5E00B928B}" type="slidenum">
              <a:rPr lang="en-US" smtClean="0"/>
              <a:t>‹#›</a:t>
            </a:fld>
            <a:endParaRPr lang="en-US"/>
          </a:p>
        </p:txBody>
      </p:sp>
    </p:spTree>
    <p:extLst>
      <p:ext uri="{BB962C8B-B14F-4D97-AF65-F5344CB8AC3E}">
        <p14:creationId xmlns:p14="http://schemas.microsoft.com/office/powerpoint/2010/main" val="4251554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6673D5-6DDB-416D-8CB9-B298BBA4267B}"/>
              </a:ext>
            </a:extLst>
          </p:cNvPr>
          <p:cNvSpPr>
            <a:spLocks noGrp="1"/>
          </p:cNvSpPr>
          <p:nvPr>
            <p:ph type="dt" sz="half" idx="10"/>
          </p:nvPr>
        </p:nvSpPr>
        <p:spPr/>
        <p:txBody>
          <a:bodyPr/>
          <a:lstStyle/>
          <a:p>
            <a:fld id="{C4C3EE89-DCF0-4E70-A14F-2724804A2219}" type="datetimeFigureOut">
              <a:rPr lang="en-US" smtClean="0"/>
              <a:t>3/22/2023</a:t>
            </a:fld>
            <a:endParaRPr lang="en-US"/>
          </a:p>
        </p:txBody>
      </p:sp>
      <p:sp>
        <p:nvSpPr>
          <p:cNvPr id="3" name="Footer Placeholder 2">
            <a:extLst>
              <a:ext uri="{FF2B5EF4-FFF2-40B4-BE49-F238E27FC236}">
                <a16:creationId xmlns:a16="http://schemas.microsoft.com/office/drawing/2014/main" id="{B1002AA3-81A2-47D6-B894-B45D1F59DA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998ED4-FC8E-4126-8509-AD2B90397A20}"/>
              </a:ext>
            </a:extLst>
          </p:cNvPr>
          <p:cNvSpPr>
            <a:spLocks noGrp="1"/>
          </p:cNvSpPr>
          <p:nvPr>
            <p:ph type="sldNum" sz="quarter" idx="12"/>
          </p:nvPr>
        </p:nvSpPr>
        <p:spPr/>
        <p:txBody>
          <a:bodyPr/>
          <a:lstStyle/>
          <a:p>
            <a:fld id="{81F680D6-7809-4E8C-9982-5CC5E00B928B}" type="slidenum">
              <a:rPr lang="en-US" smtClean="0"/>
              <a:t>‹#›</a:t>
            </a:fld>
            <a:endParaRPr lang="en-US"/>
          </a:p>
        </p:txBody>
      </p:sp>
    </p:spTree>
    <p:extLst>
      <p:ext uri="{BB962C8B-B14F-4D97-AF65-F5344CB8AC3E}">
        <p14:creationId xmlns:p14="http://schemas.microsoft.com/office/powerpoint/2010/main" val="1660029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074D1-FB9E-4AF1-ABDB-E41F99A0FD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EB71C0-7A1E-49CA-A182-F71A86F80F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FF9BA3-5B96-4A12-BAE2-CB6F9B2C4C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C0F6E7-97EF-4A48-9295-D27802FCC12B}"/>
              </a:ext>
            </a:extLst>
          </p:cNvPr>
          <p:cNvSpPr>
            <a:spLocks noGrp="1"/>
          </p:cNvSpPr>
          <p:nvPr>
            <p:ph type="dt" sz="half" idx="10"/>
          </p:nvPr>
        </p:nvSpPr>
        <p:spPr/>
        <p:txBody>
          <a:bodyPr/>
          <a:lstStyle/>
          <a:p>
            <a:fld id="{C4C3EE89-DCF0-4E70-A14F-2724804A2219}" type="datetimeFigureOut">
              <a:rPr lang="en-US" smtClean="0"/>
              <a:t>3/22/2023</a:t>
            </a:fld>
            <a:endParaRPr lang="en-US"/>
          </a:p>
        </p:txBody>
      </p:sp>
      <p:sp>
        <p:nvSpPr>
          <p:cNvPr id="6" name="Footer Placeholder 5">
            <a:extLst>
              <a:ext uri="{FF2B5EF4-FFF2-40B4-BE49-F238E27FC236}">
                <a16:creationId xmlns:a16="http://schemas.microsoft.com/office/drawing/2014/main" id="{0A0FA244-F6EB-487C-869D-F1173AAB80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5880E6-6747-400F-A9F3-5B261852C7FE}"/>
              </a:ext>
            </a:extLst>
          </p:cNvPr>
          <p:cNvSpPr>
            <a:spLocks noGrp="1"/>
          </p:cNvSpPr>
          <p:nvPr>
            <p:ph type="sldNum" sz="quarter" idx="12"/>
          </p:nvPr>
        </p:nvSpPr>
        <p:spPr/>
        <p:txBody>
          <a:bodyPr/>
          <a:lstStyle/>
          <a:p>
            <a:fld id="{81F680D6-7809-4E8C-9982-5CC5E00B928B}" type="slidenum">
              <a:rPr lang="en-US" smtClean="0"/>
              <a:t>‹#›</a:t>
            </a:fld>
            <a:endParaRPr lang="en-US"/>
          </a:p>
        </p:txBody>
      </p:sp>
    </p:spTree>
    <p:extLst>
      <p:ext uri="{BB962C8B-B14F-4D97-AF65-F5344CB8AC3E}">
        <p14:creationId xmlns:p14="http://schemas.microsoft.com/office/powerpoint/2010/main" val="1437245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D98C8-B83C-4FA3-BF87-51C0A67FE1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C4CA48-76D1-4664-858D-D7B5AFB3EB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61737B-851D-45AA-B54A-8EABE3A560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6B14D5-411A-4D7D-ACB1-AAC8328666E4}"/>
              </a:ext>
            </a:extLst>
          </p:cNvPr>
          <p:cNvSpPr>
            <a:spLocks noGrp="1"/>
          </p:cNvSpPr>
          <p:nvPr>
            <p:ph type="dt" sz="half" idx="10"/>
          </p:nvPr>
        </p:nvSpPr>
        <p:spPr/>
        <p:txBody>
          <a:bodyPr/>
          <a:lstStyle/>
          <a:p>
            <a:fld id="{C4C3EE89-DCF0-4E70-A14F-2724804A2219}" type="datetimeFigureOut">
              <a:rPr lang="en-US" smtClean="0"/>
              <a:t>3/22/2023</a:t>
            </a:fld>
            <a:endParaRPr lang="en-US"/>
          </a:p>
        </p:txBody>
      </p:sp>
      <p:sp>
        <p:nvSpPr>
          <p:cNvPr id="6" name="Footer Placeholder 5">
            <a:extLst>
              <a:ext uri="{FF2B5EF4-FFF2-40B4-BE49-F238E27FC236}">
                <a16:creationId xmlns:a16="http://schemas.microsoft.com/office/drawing/2014/main" id="{2A38F5DE-69E3-4803-A00D-22C2D6DB0E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00001F-781D-4EB0-8BE1-E860C725A8F7}"/>
              </a:ext>
            </a:extLst>
          </p:cNvPr>
          <p:cNvSpPr>
            <a:spLocks noGrp="1"/>
          </p:cNvSpPr>
          <p:nvPr>
            <p:ph type="sldNum" sz="quarter" idx="12"/>
          </p:nvPr>
        </p:nvSpPr>
        <p:spPr/>
        <p:txBody>
          <a:bodyPr/>
          <a:lstStyle/>
          <a:p>
            <a:fld id="{81F680D6-7809-4E8C-9982-5CC5E00B928B}" type="slidenum">
              <a:rPr lang="en-US" smtClean="0"/>
              <a:t>‹#›</a:t>
            </a:fld>
            <a:endParaRPr lang="en-US"/>
          </a:p>
        </p:txBody>
      </p:sp>
    </p:spTree>
    <p:extLst>
      <p:ext uri="{BB962C8B-B14F-4D97-AF65-F5344CB8AC3E}">
        <p14:creationId xmlns:p14="http://schemas.microsoft.com/office/powerpoint/2010/main" val="261032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72BAE7-A922-448C-A112-E516E2153C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86A43F-E349-4F1E-8E66-75C8B4DE18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5E17F3-77D7-4B76-A8EE-BA1DE25E36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C3EE89-DCF0-4E70-A14F-2724804A2219}" type="datetimeFigureOut">
              <a:rPr lang="en-US" smtClean="0"/>
              <a:t>3/22/2023</a:t>
            </a:fld>
            <a:endParaRPr lang="en-US"/>
          </a:p>
        </p:txBody>
      </p:sp>
      <p:sp>
        <p:nvSpPr>
          <p:cNvPr id="5" name="Footer Placeholder 4">
            <a:extLst>
              <a:ext uri="{FF2B5EF4-FFF2-40B4-BE49-F238E27FC236}">
                <a16:creationId xmlns:a16="http://schemas.microsoft.com/office/drawing/2014/main" id="{9D935CFA-F0F1-4E83-8429-F6C13AA89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305C0E-25CE-4AB9-AA33-6E615D5C78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F680D6-7809-4E8C-9982-5CC5E00B928B}" type="slidenum">
              <a:rPr lang="en-US" smtClean="0"/>
              <a:t>‹#›</a:t>
            </a:fld>
            <a:endParaRPr lang="en-US"/>
          </a:p>
        </p:txBody>
      </p:sp>
    </p:spTree>
    <p:extLst>
      <p:ext uri="{BB962C8B-B14F-4D97-AF65-F5344CB8AC3E}">
        <p14:creationId xmlns:p14="http://schemas.microsoft.com/office/powerpoint/2010/main" val="3881533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17741-911F-4AF0-9429-002AF3B2E3BA}"/>
              </a:ext>
            </a:extLst>
          </p:cNvPr>
          <p:cNvSpPr>
            <a:spLocks noGrp="1"/>
          </p:cNvSpPr>
          <p:nvPr>
            <p:ph type="ctrTitle"/>
          </p:nvPr>
        </p:nvSpPr>
        <p:spPr>
          <a:xfrm>
            <a:off x="1524000" y="497711"/>
            <a:ext cx="9144000" cy="1400537"/>
          </a:xfrm>
        </p:spPr>
        <p:txBody>
          <a:bodyPr>
            <a:normAutofit/>
          </a:bodyPr>
          <a:lstStyle/>
          <a:p>
            <a:r>
              <a:rPr lang="en-US" sz="4800" b="1" dirty="0">
                <a:solidFill>
                  <a:srgbClr val="336600"/>
                </a:solidFill>
              </a:rPr>
              <a:t>CREATING AN EXPENSE REPORT </a:t>
            </a:r>
          </a:p>
        </p:txBody>
      </p:sp>
      <p:sp>
        <p:nvSpPr>
          <p:cNvPr id="3" name="Subtitle 2">
            <a:extLst>
              <a:ext uri="{FF2B5EF4-FFF2-40B4-BE49-F238E27FC236}">
                <a16:creationId xmlns:a16="http://schemas.microsoft.com/office/drawing/2014/main" id="{5ED1C345-7179-4791-B165-6BF59D00A1EC}"/>
              </a:ext>
            </a:extLst>
          </p:cNvPr>
          <p:cNvSpPr>
            <a:spLocks noGrp="1"/>
          </p:cNvSpPr>
          <p:nvPr>
            <p:ph type="subTitle" idx="1"/>
          </p:nvPr>
        </p:nvSpPr>
        <p:spPr>
          <a:xfrm>
            <a:off x="1524000" y="2118167"/>
            <a:ext cx="9144000" cy="4424035"/>
          </a:xfrm>
        </p:spPr>
        <p:txBody>
          <a:bodyPr>
            <a:normAutofit/>
          </a:bodyPr>
          <a:lstStyle/>
          <a:p>
            <a:r>
              <a:rPr lang="en-US" sz="2800" dirty="0"/>
              <a:t>This PowerPoint will cover creating an Expense report which will include the following:</a:t>
            </a:r>
          </a:p>
          <a:p>
            <a:r>
              <a:rPr lang="en-US" sz="2800" dirty="0"/>
              <a:t>Creating an Itinerary with Per Diem</a:t>
            </a:r>
          </a:p>
          <a:p>
            <a:r>
              <a:rPr lang="en-US" sz="2800" dirty="0"/>
              <a:t>Entering Expenses and uploading Receipts </a:t>
            </a:r>
          </a:p>
          <a:p>
            <a:r>
              <a:rPr lang="en-US" sz="2800" dirty="0"/>
              <a:t>Itemizing Hotel Charges</a:t>
            </a:r>
          </a:p>
          <a:p>
            <a:r>
              <a:rPr lang="en-US" sz="2800" dirty="0"/>
              <a:t>Allocating Expenses</a:t>
            </a:r>
          </a:p>
          <a:p>
            <a:r>
              <a:rPr lang="en-US" sz="2800" dirty="0"/>
              <a:t>Meals with attendees</a:t>
            </a:r>
          </a:p>
          <a:p>
            <a:r>
              <a:rPr lang="en-US" sz="2800" dirty="0"/>
              <a:t>Printing and Submitting Expense Report</a:t>
            </a:r>
          </a:p>
          <a:p>
            <a:endParaRPr lang="en-US" sz="2800" dirty="0"/>
          </a:p>
          <a:p>
            <a:endParaRPr lang="en-US" sz="2800" dirty="0"/>
          </a:p>
          <a:p>
            <a:endParaRPr lang="en-US" sz="2800" dirty="0"/>
          </a:p>
          <a:p>
            <a:endParaRPr lang="en-US" sz="2800" dirty="0"/>
          </a:p>
        </p:txBody>
      </p:sp>
    </p:spTree>
    <p:extLst>
      <p:ext uri="{BB962C8B-B14F-4D97-AF65-F5344CB8AC3E}">
        <p14:creationId xmlns:p14="http://schemas.microsoft.com/office/powerpoint/2010/main" val="1429784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0CC94-4E07-4399-93FD-BAA66E609D4B}"/>
              </a:ext>
            </a:extLst>
          </p:cNvPr>
          <p:cNvSpPr>
            <a:spLocks noGrp="1"/>
          </p:cNvSpPr>
          <p:nvPr>
            <p:ph type="title"/>
          </p:nvPr>
        </p:nvSpPr>
        <p:spPr/>
        <p:txBody>
          <a:bodyPr>
            <a:normAutofit/>
          </a:bodyPr>
          <a:lstStyle/>
          <a:p>
            <a:r>
              <a:rPr lang="en-US" sz="2800" b="1" dirty="0"/>
              <a:t>This screen shows the amount of per diem you will receive per day.</a:t>
            </a:r>
            <a:br>
              <a:rPr lang="en-US" sz="2800" b="1" dirty="0"/>
            </a:br>
            <a:r>
              <a:rPr lang="en-US" sz="2800" b="1" dirty="0"/>
              <a:t>Travel days you only receive 75% of full per diem. </a:t>
            </a:r>
            <a:br>
              <a:rPr lang="en-US" sz="2800" b="1" dirty="0"/>
            </a:br>
            <a:endParaRPr lang="en-US" sz="2800" b="1" dirty="0"/>
          </a:p>
        </p:txBody>
      </p:sp>
      <p:pic>
        <p:nvPicPr>
          <p:cNvPr id="11" name="Content Placeholder 10">
            <a:extLst>
              <a:ext uri="{FF2B5EF4-FFF2-40B4-BE49-F238E27FC236}">
                <a16:creationId xmlns:a16="http://schemas.microsoft.com/office/drawing/2014/main" id="{56E6649E-FC24-9960-D9C0-6F319F6B3217}"/>
              </a:ext>
            </a:extLst>
          </p:cNvPr>
          <p:cNvPicPr>
            <a:picLocks noGrp="1" noChangeAspect="1"/>
          </p:cNvPicPr>
          <p:nvPr>
            <p:ph idx="1"/>
          </p:nvPr>
        </p:nvPicPr>
        <p:blipFill>
          <a:blip r:embed="rId2"/>
          <a:stretch>
            <a:fillRect/>
          </a:stretch>
        </p:blipFill>
        <p:spPr>
          <a:xfrm>
            <a:off x="838200" y="1313234"/>
            <a:ext cx="10515600" cy="5311302"/>
          </a:xfrm>
        </p:spPr>
      </p:pic>
      <p:sp>
        <p:nvSpPr>
          <p:cNvPr id="12" name="Oval 11">
            <a:extLst>
              <a:ext uri="{FF2B5EF4-FFF2-40B4-BE49-F238E27FC236}">
                <a16:creationId xmlns:a16="http://schemas.microsoft.com/office/drawing/2014/main" id="{9E199F5D-F740-0701-73CD-DB32FE641F51}"/>
              </a:ext>
            </a:extLst>
          </p:cNvPr>
          <p:cNvSpPr/>
          <p:nvPr/>
        </p:nvSpPr>
        <p:spPr>
          <a:xfrm>
            <a:off x="10642060" y="2786012"/>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097DBFA-75FD-678E-06EC-54A3F47876AC}"/>
              </a:ext>
            </a:extLst>
          </p:cNvPr>
          <p:cNvSpPr/>
          <p:nvPr/>
        </p:nvSpPr>
        <p:spPr>
          <a:xfrm>
            <a:off x="10540730" y="5836596"/>
            <a:ext cx="914400" cy="6225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p14="http://schemas.microsoft.com/office/powerpoint/2010/main" val="2318189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5980D-2C42-4B1B-95EB-8D3121124C25}"/>
              </a:ext>
            </a:extLst>
          </p:cNvPr>
          <p:cNvSpPr>
            <a:spLocks noGrp="1"/>
          </p:cNvSpPr>
          <p:nvPr>
            <p:ph type="title"/>
          </p:nvPr>
        </p:nvSpPr>
        <p:spPr>
          <a:xfrm>
            <a:off x="400978" y="155646"/>
            <a:ext cx="10515600" cy="1669979"/>
          </a:xfrm>
        </p:spPr>
        <p:txBody>
          <a:bodyPr>
            <a:normAutofit fontScale="90000"/>
          </a:bodyPr>
          <a:lstStyle/>
          <a:p>
            <a:r>
              <a:rPr lang="en-US" sz="2800" b="1" dirty="0"/>
              <a:t>Any meals provided by the conference, or another business associate must be deleted from the per diem by checking the box next to the meal provided. This will adjust the amount of per diem for that day. </a:t>
            </a:r>
            <a:br>
              <a:rPr lang="en-US" sz="2800" b="1" dirty="0"/>
            </a:br>
            <a:r>
              <a:rPr lang="en-US" sz="2800" b="1" dirty="0"/>
              <a:t>Click on “create expenses” at the bottom of the screen and it will add the meals to your expense report</a:t>
            </a:r>
          </a:p>
        </p:txBody>
      </p:sp>
      <p:cxnSp>
        <p:nvCxnSpPr>
          <p:cNvPr id="6" name="Straight Arrow Connector 5">
            <a:extLst>
              <a:ext uri="{FF2B5EF4-FFF2-40B4-BE49-F238E27FC236}">
                <a16:creationId xmlns:a16="http://schemas.microsoft.com/office/drawing/2014/main" id="{04824488-3576-4DC3-A0EB-8AF730A43A74}"/>
              </a:ext>
            </a:extLst>
          </p:cNvPr>
          <p:cNvCxnSpPr>
            <a:cxnSpLocks/>
          </p:cNvCxnSpPr>
          <p:nvPr/>
        </p:nvCxnSpPr>
        <p:spPr>
          <a:xfrm>
            <a:off x="4474345" y="4083728"/>
            <a:ext cx="36398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1BAAF30-C62E-401D-8605-FA714A26B186}"/>
              </a:ext>
            </a:extLst>
          </p:cNvPr>
          <p:cNvCxnSpPr>
            <a:cxnSpLocks/>
          </p:cNvCxnSpPr>
          <p:nvPr/>
        </p:nvCxnSpPr>
        <p:spPr>
          <a:xfrm>
            <a:off x="7599285" y="4012706"/>
            <a:ext cx="66582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53D4414-340C-46D6-875B-0C3DAF9EADEA}"/>
              </a:ext>
            </a:extLst>
          </p:cNvPr>
          <p:cNvCxnSpPr>
            <a:cxnSpLocks/>
          </p:cNvCxnSpPr>
          <p:nvPr/>
        </p:nvCxnSpPr>
        <p:spPr>
          <a:xfrm>
            <a:off x="7865616" y="5228948"/>
            <a:ext cx="0" cy="7457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2F6A90A6-6AF2-0A98-A9B9-E09C79B26C24}"/>
              </a:ext>
            </a:extLst>
          </p:cNvPr>
          <p:cNvSpPr>
            <a:spLocks noGrp="1"/>
          </p:cNvSpPr>
          <p:nvPr>
            <p:ph idx="1"/>
          </p:nvPr>
        </p:nvSpPr>
        <p:spPr/>
        <p:txBody>
          <a:bodyPr/>
          <a:lstStyle/>
          <a:p>
            <a:endParaRPr lang="en-US"/>
          </a:p>
        </p:txBody>
      </p:sp>
      <p:cxnSp>
        <p:nvCxnSpPr>
          <p:cNvPr id="11" name="Straight Arrow Connector 10">
            <a:extLst>
              <a:ext uri="{FF2B5EF4-FFF2-40B4-BE49-F238E27FC236}">
                <a16:creationId xmlns:a16="http://schemas.microsoft.com/office/drawing/2014/main" id="{6BFC6261-933B-8CE2-35C4-97FB8C9D87DC}"/>
              </a:ext>
            </a:extLst>
          </p:cNvPr>
          <p:cNvCxnSpPr>
            <a:cxnSpLocks/>
          </p:cNvCxnSpPr>
          <p:nvPr/>
        </p:nvCxnSpPr>
        <p:spPr>
          <a:xfrm>
            <a:off x="4348264" y="3803515"/>
            <a:ext cx="66582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FB79253-BA48-FD39-A9FF-C9134188D906}"/>
              </a:ext>
            </a:extLst>
          </p:cNvPr>
          <p:cNvCxnSpPr>
            <a:cxnSpLocks/>
          </p:cNvCxnSpPr>
          <p:nvPr/>
        </p:nvCxnSpPr>
        <p:spPr>
          <a:xfrm>
            <a:off x="10437779" y="3725694"/>
            <a:ext cx="665825"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C7008E5A-1096-0F5A-B8DF-EF20AAF0F77C}"/>
              </a:ext>
            </a:extLst>
          </p:cNvPr>
          <p:cNvPicPr>
            <a:picLocks noChangeAspect="1"/>
          </p:cNvPicPr>
          <p:nvPr/>
        </p:nvPicPr>
        <p:blipFill>
          <a:blip r:embed="rId2"/>
          <a:stretch>
            <a:fillRect/>
          </a:stretch>
        </p:blipFill>
        <p:spPr>
          <a:xfrm>
            <a:off x="400978" y="1825625"/>
            <a:ext cx="11595658" cy="4876729"/>
          </a:xfrm>
          <a:prstGeom prst="rect">
            <a:avLst/>
          </a:prstGeom>
        </p:spPr>
      </p:pic>
      <p:cxnSp>
        <p:nvCxnSpPr>
          <p:cNvPr id="20" name="Straight Arrow Connector 19">
            <a:extLst>
              <a:ext uri="{FF2B5EF4-FFF2-40B4-BE49-F238E27FC236}">
                <a16:creationId xmlns:a16="http://schemas.microsoft.com/office/drawing/2014/main" id="{81261C51-117A-67C3-A7E2-7BB9B8A2CF0B}"/>
              </a:ext>
            </a:extLst>
          </p:cNvPr>
          <p:cNvCxnSpPr>
            <a:cxnSpLocks/>
          </p:cNvCxnSpPr>
          <p:nvPr/>
        </p:nvCxnSpPr>
        <p:spPr>
          <a:xfrm>
            <a:off x="4317192" y="3312268"/>
            <a:ext cx="69689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5924C8A-D531-55D3-D005-6494D1173EAE}"/>
              </a:ext>
            </a:extLst>
          </p:cNvPr>
          <p:cNvCxnSpPr/>
          <p:nvPr/>
        </p:nvCxnSpPr>
        <p:spPr>
          <a:xfrm>
            <a:off x="9766570" y="3307404"/>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572FD10-779C-6CBD-0AB5-577DBA3D2D95}"/>
              </a:ext>
            </a:extLst>
          </p:cNvPr>
          <p:cNvCxnSpPr>
            <a:cxnSpLocks/>
          </p:cNvCxnSpPr>
          <p:nvPr/>
        </p:nvCxnSpPr>
        <p:spPr>
          <a:xfrm>
            <a:off x="9893289" y="3224719"/>
            <a:ext cx="108897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268E6852-068B-8D0E-AFB5-AF746CAA34E2}"/>
              </a:ext>
            </a:extLst>
          </p:cNvPr>
          <p:cNvSpPr/>
          <p:nvPr/>
        </p:nvSpPr>
        <p:spPr>
          <a:xfrm>
            <a:off x="9893289" y="6332707"/>
            <a:ext cx="1460511"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6830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5E6B0-8B5F-4215-89B2-E3CF96AACA50}"/>
              </a:ext>
            </a:extLst>
          </p:cNvPr>
          <p:cNvSpPr>
            <a:spLocks noGrp="1"/>
          </p:cNvSpPr>
          <p:nvPr>
            <p:ph type="title"/>
          </p:nvPr>
        </p:nvSpPr>
        <p:spPr>
          <a:xfrm>
            <a:off x="793531" y="13795"/>
            <a:ext cx="10515600" cy="1739900"/>
          </a:xfrm>
        </p:spPr>
        <p:txBody>
          <a:bodyPr>
            <a:normAutofit fontScale="90000"/>
          </a:bodyPr>
          <a:lstStyle/>
          <a:p>
            <a:r>
              <a:rPr lang="en-US" sz="2800" b="1" dirty="0"/>
              <a:t>The meals have now been added to the expense report. </a:t>
            </a:r>
            <a:br>
              <a:rPr lang="en-US" sz="2800" b="1" dirty="0"/>
            </a:br>
            <a:r>
              <a:rPr lang="en-US" sz="2800" b="1" dirty="0"/>
              <a:t>Assign the Business Purpose and allocate which can be done by  clicking in the very top box and it will highlight them all so you can edit them and allocate them all at the same time. </a:t>
            </a:r>
            <a:br>
              <a:rPr lang="en-US" sz="2800" dirty="0"/>
            </a:br>
            <a:r>
              <a:rPr lang="en-US" sz="2800" dirty="0"/>
              <a:t>. </a:t>
            </a:r>
          </a:p>
        </p:txBody>
      </p:sp>
      <p:sp>
        <p:nvSpPr>
          <p:cNvPr id="9" name="Content Placeholder 8">
            <a:extLst>
              <a:ext uri="{FF2B5EF4-FFF2-40B4-BE49-F238E27FC236}">
                <a16:creationId xmlns:a16="http://schemas.microsoft.com/office/drawing/2014/main" id="{9F083D23-2074-003A-CFC7-4E15A54FF89E}"/>
              </a:ext>
            </a:extLst>
          </p:cNvPr>
          <p:cNvSpPr>
            <a:spLocks noGrp="1"/>
          </p:cNvSpPr>
          <p:nvPr>
            <p:ph idx="1"/>
          </p:nvPr>
        </p:nvSpPr>
        <p:spPr/>
        <p:txBody>
          <a:bodyPr/>
          <a:lstStyle/>
          <a:p>
            <a:endParaRPr lang="en-US"/>
          </a:p>
        </p:txBody>
      </p:sp>
      <p:pic>
        <p:nvPicPr>
          <p:cNvPr id="11" name="Picture 10">
            <a:extLst>
              <a:ext uri="{FF2B5EF4-FFF2-40B4-BE49-F238E27FC236}">
                <a16:creationId xmlns:a16="http://schemas.microsoft.com/office/drawing/2014/main" id="{96AF5462-ACEC-DC9B-80B8-A6B158B1B2F4}"/>
              </a:ext>
            </a:extLst>
          </p:cNvPr>
          <p:cNvPicPr>
            <a:picLocks noChangeAspect="1"/>
          </p:cNvPicPr>
          <p:nvPr/>
        </p:nvPicPr>
        <p:blipFill>
          <a:blip r:embed="rId2"/>
          <a:stretch>
            <a:fillRect/>
          </a:stretch>
        </p:blipFill>
        <p:spPr>
          <a:xfrm>
            <a:off x="224281" y="1478604"/>
            <a:ext cx="11743438" cy="5116780"/>
          </a:xfrm>
          <a:prstGeom prst="rect">
            <a:avLst/>
          </a:prstGeom>
        </p:spPr>
      </p:pic>
      <p:cxnSp>
        <p:nvCxnSpPr>
          <p:cNvPr id="4" name="Straight Arrow Connector 3">
            <a:extLst>
              <a:ext uri="{FF2B5EF4-FFF2-40B4-BE49-F238E27FC236}">
                <a16:creationId xmlns:a16="http://schemas.microsoft.com/office/drawing/2014/main" id="{24909AD2-5D62-7CB9-8F4B-07B79DEB72E5}"/>
              </a:ext>
            </a:extLst>
          </p:cNvPr>
          <p:cNvCxnSpPr>
            <a:cxnSpLocks/>
          </p:cNvCxnSpPr>
          <p:nvPr/>
        </p:nvCxnSpPr>
        <p:spPr>
          <a:xfrm>
            <a:off x="418289" y="3540868"/>
            <a:ext cx="37524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8648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09C85-1DB1-4412-B2F9-CDFCDB9E6155}"/>
              </a:ext>
            </a:extLst>
          </p:cNvPr>
          <p:cNvSpPr>
            <a:spLocks noGrp="1"/>
          </p:cNvSpPr>
          <p:nvPr>
            <p:ph type="title"/>
          </p:nvPr>
        </p:nvSpPr>
        <p:spPr>
          <a:xfrm>
            <a:off x="924128" y="1"/>
            <a:ext cx="10515600" cy="1556429"/>
          </a:xfrm>
        </p:spPr>
        <p:txBody>
          <a:bodyPr>
            <a:normAutofit/>
          </a:bodyPr>
          <a:lstStyle/>
          <a:p>
            <a:r>
              <a:rPr lang="en-US" sz="2800" b="1" dirty="0"/>
              <a:t>You can now add the business purpose by clicking edit and it will bring up different fields you can edit. Choose “Business Purpose” and then click next, and then save</a:t>
            </a:r>
          </a:p>
        </p:txBody>
      </p:sp>
      <p:sp>
        <p:nvSpPr>
          <p:cNvPr id="3" name="Content Placeholder 2">
            <a:extLst>
              <a:ext uri="{FF2B5EF4-FFF2-40B4-BE49-F238E27FC236}">
                <a16:creationId xmlns:a16="http://schemas.microsoft.com/office/drawing/2014/main" id="{2E81EFD5-DCBC-448E-914D-CD88C9E3A345}"/>
              </a:ext>
            </a:extLst>
          </p:cNvPr>
          <p:cNvSpPr>
            <a:spLocks noGrp="1"/>
          </p:cNvSpPr>
          <p:nvPr>
            <p:ph idx="1"/>
          </p:nvPr>
        </p:nvSpPr>
        <p:spPr>
          <a:xfrm flipH="1">
            <a:off x="13296901" y="3797300"/>
            <a:ext cx="1752599" cy="4351338"/>
          </a:xfrm>
        </p:spPr>
        <p:txBody>
          <a:bodyPr/>
          <a:lstStyle/>
          <a:p>
            <a:endParaRPr lang="en-US" dirty="0"/>
          </a:p>
        </p:txBody>
      </p:sp>
      <p:sp>
        <p:nvSpPr>
          <p:cNvPr id="4" name="Rectangle 2">
            <a:extLst>
              <a:ext uri="{FF2B5EF4-FFF2-40B4-BE49-F238E27FC236}">
                <a16:creationId xmlns:a16="http://schemas.microsoft.com/office/drawing/2014/main" id="{1CC28604-50D7-488D-8578-032F352983D3}"/>
              </a:ext>
            </a:extLst>
          </p:cNvPr>
          <p:cNvSpPr>
            <a:spLocks noChangeArrowheads="1"/>
          </p:cNvSpPr>
          <p:nvPr/>
        </p:nvSpPr>
        <p:spPr bwMode="auto">
          <a:xfrm>
            <a:off x="1909970" y="1971675"/>
            <a:ext cx="1222513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cxnSp>
        <p:nvCxnSpPr>
          <p:cNvPr id="7" name="Straight Arrow Connector 6">
            <a:extLst>
              <a:ext uri="{FF2B5EF4-FFF2-40B4-BE49-F238E27FC236}">
                <a16:creationId xmlns:a16="http://schemas.microsoft.com/office/drawing/2014/main" id="{9F72C379-C298-4230-97A9-4B1F5A708DAA}"/>
              </a:ext>
            </a:extLst>
          </p:cNvPr>
          <p:cNvCxnSpPr>
            <a:cxnSpLocks/>
          </p:cNvCxnSpPr>
          <p:nvPr/>
        </p:nvCxnSpPr>
        <p:spPr>
          <a:xfrm>
            <a:off x="397164" y="4830618"/>
            <a:ext cx="517236"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2A54344-D2EC-4FE5-B309-69C3557D225F}"/>
              </a:ext>
            </a:extLst>
          </p:cNvPr>
          <p:cNvCxnSpPr>
            <a:cxnSpLocks/>
          </p:cNvCxnSpPr>
          <p:nvPr/>
        </p:nvCxnSpPr>
        <p:spPr>
          <a:xfrm flipV="1">
            <a:off x="5135418" y="5218545"/>
            <a:ext cx="0" cy="70196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A77A9E0-E828-1548-3C15-05E43208A456}"/>
              </a:ext>
            </a:extLst>
          </p:cNvPr>
          <p:cNvPicPr>
            <a:picLocks noChangeAspect="1"/>
          </p:cNvPicPr>
          <p:nvPr/>
        </p:nvPicPr>
        <p:blipFill>
          <a:blip r:embed="rId2"/>
          <a:stretch>
            <a:fillRect/>
          </a:stretch>
        </p:blipFill>
        <p:spPr>
          <a:xfrm>
            <a:off x="351876" y="1556430"/>
            <a:ext cx="11336548" cy="5184702"/>
          </a:xfrm>
          <a:prstGeom prst="rect">
            <a:avLst/>
          </a:prstGeom>
        </p:spPr>
      </p:pic>
      <p:sp>
        <p:nvSpPr>
          <p:cNvPr id="9" name="Oval 8">
            <a:extLst>
              <a:ext uri="{FF2B5EF4-FFF2-40B4-BE49-F238E27FC236}">
                <a16:creationId xmlns:a16="http://schemas.microsoft.com/office/drawing/2014/main" id="{8EE8290D-04EA-7D33-8297-91569A6B09DF}"/>
              </a:ext>
            </a:extLst>
          </p:cNvPr>
          <p:cNvSpPr/>
          <p:nvPr/>
        </p:nvSpPr>
        <p:spPr>
          <a:xfrm>
            <a:off x="2480553" y="2500016"/>
            <a:ext cx="1254868" cy="5058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0F1063E-129E-B52D-B7E2-40827D2F6345}"/>
              </a:ext>
            </a:extLst>
          </p:cNvPr>
          <p:cNvSpPr/>
          <p:nvPr/>
        </p:nvSpPr>
        <p:spPr>
          <a:xfrm rot="19413261">
            <a:off x="7068627" y="4838317"/>
            <a:ext cx="790299" cy="85978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348392E6-C162-C37D-19CF-DBE284C99571}"/>
              </a:ext>
            </a:extLst>
          </p:cNvPr>
          <p:cNvCxnSpPr>
            <a:cxnSpLocks/>
          </p:cNvCxnSpPr>
          <p:nvPr/>
        </p:nvCxnSpPr>
        <p:spPr>
          <a:xfrm flipH="1">
            <a:off x="5483858" y="3477638"/>
            <a:ext cx="107258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0111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5A0E3-CF34-4986-AAC1-D97798E7AA8D}"/>
              </a:ext>
            </a:extLst>
          </p:cNvPr>
          <p:cNvSpPr>
            <a:spLocks noGrp="1"/>
          </p:cNvSpPr>
          <p:nvPr>
            <p:ph type="title"/>
          </p:nvPr>
        </p:nvSpPr>
        <p:spPr>
          <a:xfrm>
            <a:off x="530157" y="126460"/>
            <a:ext cx="10515600" cy="1595801"/>
          </a:xfrm>
        </p:spPr>
        <p:txBody>
          <a:bodyPr>
            <a:noAutofit/>
          </a:bodyPr>
          <a:lstStyle/>
          <a:p>
            <a:pPr>
              <a:lnSpc>
                <a:spcPct val="100000"/>
              </a:lnSpc>
            </a:pPr>
            <a:br>
              <a:rPr lang="en-US" sz="2800" dirty="0"/>
            </a:br>
            <a:r>
              <a:rPr lang="en-US" sz="2800" b="1" dirty="0"/>
              <a:t>The per diem meals can now be allocated or allocated with the other expenses after adding all expenses. </a:t>
            </a:r>
            <a:br>
              <a:rPr lang="en-US" sz="2800" b="1" dirty="0"/>
            </a:br>
            <a:r>
              <a:rPr lang="en-US" sz="2800" b="1" dirty="0"/>
              <a:t>Click on “allocate” and it will take you to the allocation screen</a:t>
            </a:r>
            <a:br>
              <a:rPr lang="en-US" dirty="0"/>
            </a:br>
            <a:endParaRPr lang="en-US" dirty="0"/>
          </a:p>
        </p:txBody>
      </p:sp>
      <p:pic>
        <p:nvPicPr>
          <p:cNvPr id="3" name="Picture 2">
            <a:extLst>
              <a:ext uri="{FF2B5EF4-FFF2-40B4-BE49-F238E27FC236}">
                <a16:creationId xmlns:a16="http://schemas.microsoft.com/office/drawing/2014/main" id="{91AB15DF-EABE-5FF7-CE6B-B766F40DE98F}"/>
              </a:ext>
            </a:extLst>
          </p:cNvPr>
          <p:cNvPicPr>
            <a:picLocks noChangeAspect="1"/>
          </p:cNvPicPr>
          <p:nvPr/>
        </p:nvPicPr>
        <p:blipFill>
          <a:blip r:embed="rId2"/>
          <a:stretch>
            <a:fillRect/>
          </a:stretch>
        </p:blipFill>
        <p:spPr>
          <a:xfrm>
            <a:off x="224281" y="1536955"/>
            <a:ext cx="11743438" cy="5116780"/>
          </a:xfrm>
          <a:prstGeom prst="rect">
            <a:avLst/>
          </a:prstGeom>
          <a:ln w="28575">
            <a:solidFill>
              <a:schemeClr val="tx1"/>
            </a:solidFill>
          </a:ln>
        </p:spPr>
      </p:pic>
      <p:sp>
        <p:nvSpPr>
          <p:cNvPr id="6" name="Oval 5">
            <a:extLst>
              <a:ext uri="{FF2B5EF4-FFF2-40B4-BE49-F238E27FC236}">
                <a16:creationId xmlns:a16="http://schemas.microsoft.com/office/drawing/2014/main" id="{C2415E04-5779-3DF0-81FD-67834574C1A4}"/>
              </a:ext>
            </a:extLst>
          </p:cNvPr>
          <p:cNvSpPr/>
          <p:nvPr/>
        </p:nvSpPr>
        <p:spPr>
          <a:xfrm>
            <a:off x="4649821" y="2752929"/>
            <a:ext cx="1138136" cy="676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3818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AB2C8-F4B9-49F9-8502-D1B23E2105F3}"/>
              </a:ext>
            </a:extLst>
          </p:cNvPr>
          <p:cNvSpPr>
            <a:spLocks noGrp="1"/>
          </p:cNvSpPr>
          <p:nvPr>
            <p:ph type="title"/>
          </p:nvPr>
        </p:nvSpPr>
        <p:spPr>
          <a:xfrm>
            <a:off x="281436" y="365124"/>
            <a:ext cx="10515600" cy="1325563"/>
          </a:xfrm>
        </p:spPr>
        <p:txBody>
          <a:bodyPr>
            <a:normAutofit/>
          </a:bodyPr>
          <a:lstStyle/>
          <a:p>
            <a:r>
              <a:rPr lang="en-US" sz="2800" b="1" dirty="0"/>
              <a:t>Click on Add and a window will appear with the default information from the report header. If this is the account, you want to allocate to, click save. </a:t>
            </a:r>
          </a:p>
        </p:txBody>
      </p:sp>
      <p:sp>
        <p:nvSpPr>
          <p:cNvPr id="4" name="Rectangle 2">
            <a:extLst>
              <a:ext uri="{FF2B5EF4-FFF2-40B4-BE49-F238E27FC236}">
                <a16:creationId xmlns:a16="http://schemas.microsoft.com/office/drawing/2014/main" id="{05396F6A-58C7-4945-9E39-4BD8F1300DDF}"/>
              </a:ext>
            </a:extLst>
          </p:cNvPr>
          <p:cNvSpPr>
            <a:spLocks noChangeArrowheads="1"/>
          </p:cNvSpPr>
          <p:nvPr/>
        </p:nvSpPr>
        <p:spPr bwMode="auto">
          <a:xfrm>
            <a:off x="1171821" y="2036966"/>
            <a:ext cx="1221573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cxnSp>
        <p:nvCxnSpPr>
          <p:cNvPr id="7" name="Straight Arrow Connector 6">
            <a:extLst>
              <a:ext uri="{FF2B5EF4-FFF2-40B4-BE49-F238E27FC236}">
                <a16:creationId xmlns:a16="http://schemas.microsoft.com/office/drawing/2014/main" id="{31F63490-E865-44F8-A196-1A8BE01AC094}"/>
              </a:ext>
            </a:extLst>
          </p:cNvPr>
          <p:cNvCxnSpPr>
            <a:cxnSpLocks/>
          </p:cNvCxnSpPr>
          <p:nvPr/>
        </p:nvCxnSpPr>
        <p:spPr>
          <a:xfrm flipV="1">
            <a:off x="4057095" y="3697545"/>
            <a:ext cx="1" cy="64807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699E71D-2B46-4AAD-A2E5-9ACDCED0C519}"/>
              </a:ext>
            </a:extLst>
          </p:cNvPr>
          <p:cNvCxnSpPr>
            <a:cxnSpLocks/>
          </p:cNvCxnSpPr>
          <p:nvPr/>
        </p:nvCxnSpPr>
        <p:spPr>
          <a:xfrm>
            <a:off x="6436311" y="5548544"/>
            <a:ext cx="84337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259A95F-280F-FB3B-D38D-8F740313F830}"/>
              </a:ext>
            </a:extLst>
          </p:cNvPr>
          <p:cNvPicPr>
            <a:picLocks noChangeAspect="1"/>
          </p:cNvPicPr>
          <p:nvPr/>
        </p:nvPicPr>
        <p:blipFill>
          <a:blip r:embed="rId3"/>
          <a:stretch>
            <a:fillRect/>
          </a:stretch>
        </p:blipFill>
        <p:spPr>
          <a:xfrm>
            <a:off x="203615" y="1583683"/>
            <a:ext cx="11629128" cy="5361861"/>
          </a:xfrm>
          <a:prstGeom prst="rect">
            <a:avLst/>
          </a:prstGeom>
        </p:spPr>
      </p:pic>
      <p:sp>
        <p:nvSpPr>
          <p:cNvPr id="10" name="Oval 9">
            <a:extLst>
              <a:ext uri="{FF2B5EF4-FFF2-40B4-BE49-F238E27FC236}">
                <a16:creationId xmlns:a16="http://schemas.microsoft.com/office/drawing/2014/main" id="{E5F2F41E-4F01-4628-05D5-9E78C0504CB0}"/>
              </a:ext>
            </a:extLst>
          </p:cNvPr>
          <p:cNvSpPr/>
          <p:nvPr/>
        </p:nvSpPr>
        <p:spPr>
          <a:xfrm>
            <a:off x="359257" y="4182893"/>
            <a:ext cx="1109619" cy="8171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C38FE8DE-F66D-BDFD-A899-586C2EBA0363}"/>
              </a:ext>
            </a:extLst>
          </p:cNvPr>
          <p:cNvSpPr/>
          <p:nvPr/>
        </p:nvSpPr>
        <p:spPr>
          <a:xfrm>
            <a:off x="7869011" y="5000014"/>
            <a:ext cx="1109620" cy="7393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p14="http://schemas.microsoft.com/office/powerpoint/2010/main" val="2268698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7FB22-DF58-0D31-A141-1FF6406662B7}"/>
              </a:ext>
            </a:extLst>
          </p:cNvPr>
          <p:cNvSpPr>
            <a:spLocks noGrp="1"/>
          </p:cNvSpPr>
          <p:nvPr>
            <p:ph type="title"/>
          </p:nvPr>
        </p:nvSpPr>
        <p:spPr>
          <a:xfrm>
            <a:off x="838200" y="297032"/>
            <a:ext cx="10515600" cy="1325563"/>
          </a:xfrm>
        </p:spPr>
        <p:txBody>
          <a:bodyPr>
            <a:normAutofit/>
          </a:bodyPr>
          <a:lstStyle/>
          <a:p>
            <a:r>
              <a:rPr lang="en-US" sz="2400" b="1" dirty="0"/>
              <a:t>If you want to allocate to another Org and account within your division, click on the first Org field and you will see the Orgs you can allocate to. Choose the Org you want to change it to. </a:t>
            </a:r>
          </a:p>
        </p:txBody>
      </p:sp>
      <p:pic>
        <p:nvPicPr>
          <p:cNvPr id="5" name="Content Placeholder 4">
            <a:extLst>
              <a:ext uri="{FF2B5EF4-FFF2-40B4-BE49-F238E27FC236}">
                <a16:creationId xmlns:a16="http://schemas.microsoft.com/office/drawing/2014/main" id="{85323B39-CB88-E308-3905-3FD8B66E1AFD}"/>
              </a:ext>
            </a:extLst>
          </p:cNvPr>
          <p:cNvPicPr>
            <a:picLocks noGrp="1" noChangeAspect="1"/>
          </p:cNvPicPr>
          <p:nvPr>
            <p:ph idx="1"/>
          </p:nvPr>
        </p:nvPicPr>
        <p:blipFill>
          <a:blip r:embed="rId3"/>
          <a:stretch>
            <a:fillRect/>
          </a:stretch>
        </p:blipFill>
        <p:spPr>
          <a:xfrm>
            <a:off x="838200" y="1622595"/>
            <a:ext cx="10358336" cy="4870280"/>
          </a:xfrm>
        </p:spPr>
      </p:pic>
      <p:cxnSp>
        <p:nvCxnSpPr>
          <p:cNvPr id="7" name="Straight Arrow Connector 6">
            <a:extLst>
              <a:ext uri="{FF2B5EF4-FFF2-40B4-BE49-F238E27FC236}">
                <a16:creationId xmlns:a16="http://schemas.microsoft.com/office/drawing/2014/main" id="{9C2FA7EA-2B6A-05CD-E0E0-23B7608966F2}"/>
              </a:ext>
            </a:extLst>
          </p:cNvPr>
          <p:cNvCxnSpPr>
            <a:cxnSpLocks/>
          </p:cNvCxnSpPr>
          <p:nvPr/>
        </p:nvCxnSpPr>
        <p:spPr>
          <a:xfrm flipH="1">
            <a:off x="8959175" y="3628417"/>
            <a:ext cx="106031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2362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25078-0444-337A-EBA0-82752D3E5DE1}"/>
              </a:ext>
            </a:extLst>
          </p:cNvPr>
          <p:cNvSpPr>
            <a:spLocks noGrp="1"/>
          </p:cNvSpPr>
          <p:nvPr>
            <p:ph type="title"/>
          </p:nvPr>
        </p:nvSpPr>
        <p:spPr>
          <a:xfrm>
            <a:off x="838200" y="107006"/>
            <a:ext cx="10515600" cy="1682883"/>
          </a:xfrm>
        </p:spPr>
        <p:txBody>
          <a:bodyPr>
            <a:normAutofit fontScale="90000"/>
          </a:bodyPr>
          <a:lstStyle/>
          <a:p>
            <a:r>
              <a:rPr lang="en-US" sz="2400" b="1" dirty="0"/>
              <a:t>Change the first Org field to the Org you want</a:t>
            </a:r>
            <a:br>
              <a:rPr lang="en-US" sz="2400" b="1" dirty="0"/>
            </a:br>
            <a:r>
              <a:rPr lang="en-US" sz="2400" b="1" dirty="0"/>
              <a:t>Click on the account /project field and choose the account you want</a:t>
            </a:r>
            <a:br>
              <a:rPr lang="en-US" sz="2400" b="1" dirty="0"/>
            </a:br>
            <a:r>
              <a:rPr lang="en-US" sz="2400" b="1" dirty="0"/>
              <a:t>Click on the Org/Dept Use field and enter the same Org # as the one in the first field. </a:t>
            </a:r>
            <a:r>
              <a:rPr lang="en-US" sz="2400" b="1" dirty="0">
                <a:ln>
                  <a:solidFill>
                    <a:srgbClr val="FF0000"/>
                  </a:solidFill>
                </a:ln>
              </a:rPr>
              <a:t>**If these two fields do not match, you’ll get an error message. Reopen and re-enter the Org. </a:t>
            </a:r>
            <a:br>
              <a:rPr lang="en-US" sz="2400" b="1" dirty="0">
                <a:ln>
                  <a:solidFill>
                    <a:srgbClr val="FF0000"/>
                  </a:solidFill>
                </a:ln>
              </a:rPr>
            </a:br>
            <a:r>
              <a:rPr lang="en-US" sz="2400" b="1" dirty="0"/>
              <a:t>Choose (0000) unassigned field in the dept use field and click save</a:t>
            </a:r>
          </a:p>
        </p:txBody>
      </p:sp>
      <p:sp>
        <p:nvSpPr>
          <p:cNvPr id="7" name="Content Placeholder 6">
            <a:extLst>
              <a:ext uri="{FF2B5EF4-FFF2-40B4-BE49-F238E27FC236}">
                <a16:creationId xmlns:a16="http://schemas.microsoft.com/office/drawing/2014/main" id="{AC90AF5A-DAFA-41E3-95B9-5D35FFC7F6FF}"/>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DD4435D5-0E80-90BF-6B76-B53C4EA00A3E}"/>
              </a:ext>
            </a:extLst>
          </p:cNvPr>
          <p:cNvPicPr>
            <a:picLocks noChangeAspect="1"/>
          </p:cNvPicPr>
          <p:nvPr/>
        </p:nvPicPr>
        <p:blipFill>
          <a:blip r:embed="rId2"/>
          <a:stretch>
            <a:fillRect/>
          </a:stretch>
        </p:blipFill>
        <p:spPr>
          <a:xfrm>
            <a:off x="639607" y="1825625"/>
            <a:ext cx="10912786" cy="4798911"/>
          </a:xfrm>
          <a:prstGeom prst="rect">
            <a:avLst/>
          </a:prstGeom>
        </p:spPr>
      </p:pic>
      <p:sp>
        <p:nvSpPr>
          <p:cNvPr id="10" name="Rectangle 9">
            <a:extLst>
              <a:ext uri="{FF2B5EF4-FFF2-40B4-BE49-F238E27FC236}">
                <a16:creationId xmlns:a16="http://schemas.microsoft.com/office/drawing/2014/main" id="{B82385CE-53C3-B193-526C-B247904A11F7}"/>
              </a:ext>
            </a:extLst>
          </p:cNvPr>
          <p:cNvSpPr/>
          <p:nvPr/>
        </p:nvSpPr>
        <p:spPr>
          <a:xfrm>
            <a:off x="3394954" y="3900792"/>
            <a:ext cx="690664" cy="3112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Curved Left 10">
            <a:extLst>
              <a:ext uri="{FF2B5EF4-FFF2-40B4-BE49-F238E27FC236}">
                <a16:creationId xmlns:a16="http://schemas.microsoft.com/office/drawing/2014/main" id="{4FFB723D-4706-92DD-EBBE-750DA2DAF475}"/>
              </a:ext>
            </a:extLst>
          </p:cNvPr>
          <p:cNvSpPr/>
          <p:nvPr/>
        </p:nvSpPr>
        <p:spPr>
          <a:xfrm>
            <a:off x="8715983" y="3429000"/>
            <a:ext cx="573932" cy="1408176"/>
          </a:xfrm>
          <a:prstGeom prst="curvedLeft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24801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4F6DE-BF57-6BC5-456F-FE53F26FED74}"/>
              </a:ext>
            </a:extLst>
          </p:cNvPr>
          <p:cNvSpPr>
            <a:spLocks noGrp="1"/>
          </p:cNvSpPr>
          <p:nvPr>
            <p:ph type="title"/>
          </p:nvPr>
        </p:nvSpPr>
        <p:spPr>
          <a:xfrm>
            <a:off x="727730" y="252919"/>
            <a:ext cx="10515600" cy="1325563"/>
          </a:xfrm>
        </p:spPr>
        <p:txBody>
          <a:bodyPr>
            <a:normAutofit/>
          </a:bodyPr>
          <a:lstStyle/>
          <a:p>
            <a:br>
              <a:rPr lang="en-US" sz="2400" dirty="0"/>
            </a:br>
            <a:r>
              <a:rPr lang="en-US" sz="2400" b="1" dirty="0"/>
              <a:t>This screen appears after clicking save. Click in the two boxes next to the allocation.</a:t>
            </a:r>
            <a:br>
              <a:rPr lang="en-US" sz="2400" b="1" dirty="0"/>
            </a:br>
            <a:r>
              <a:rPr lang="en-US" sz="2400" b="1" dirty="0"/>
              <a:t>Now click save. </a:t>
            </a:r>
          </a:p>
        </p:txBody>
      </p:sp>
      <p:pic>
        <p:nvPicPr>
          <p:cNvPr id="5" name="Content Placeholder 4">
            <a:extLst>
              <a:ext uri="{FF2B5EF4-FFF2-40B4-BE49-F238E27FC236}">
                <a16:creationId xmlns:a16="http://schemas.microsoft.com/office/drawing/2014/main" id="{54461856-E518-FC1C-5AF3-D6FC723AF5D3}"/>
              </a:ext>
            </a:extLst>
          </p:cNvPr>
          <p:cNvPicPr>
            <a:picLocks noGrp="1" noChangeAspect="1"/>
          </p:cNvPicPr>
          <p:nvPr>
            <p:ph idx="1"/>
          </p:nvPr>
        </p:nvPicPr>
        <p:blipFill>
          <a:blip r:embed="rId3"/>
          <a:stretch>
            <a:fillRect/>
          </a:stretch>
        </p:blipFill>
        <p:spPr>
          <a:xfrm>
            <a:off x="982606" y="1784022"/>
            <a:ext cx="10633953" cy="5073978"/>
          </a:xfrm>
        </p:spPr>
      </p:pic>
      <p:cxnSp>
        <p:nvCxnSpPr>
          <p:cNvPr id="7" name="Straight Arrow Connector 6">
            <a:extLst>
              <a:ext uri="{FF2B5EF4-FFF2-40B4-BE49-F238E27FC236}">
                <a16:creationId xmlns:a16="http://schemas.microsoft.com/office/drawing/2014/main" id="{C82E52C9-DB4B-AE0F-F9C7-CA1E8FCE5F74}"/>
              </a:ext>
            </a:extLst>
          </p:cNvPr>
          <p:cNvCxnSpPr>
            <a:cxnSpLocks/>
          </p:cNvCxnSpPr>
          <p:nvPr/>
        </p:nvCxnSpPr>
        <p:spPr>
          <a:xfrm>
            <a:off x="885329" y="5424231"/>
            <a:ext cx="44736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4CCF4776-E5E1-C448-B08C-29646C2A6556}"/>
              </a:ext>
            </a:extLst>
          </p:cNvPr>
          <p:cNvSpPr/>
          <p:nvPr/>
        </p:nvSpPr>
        <p:spPr>
          <a:xfrm>
            <a:off x="10196322" y="6152406"/>
            <a:ext cx="1517514" cy="5836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p14="http://schemas.microsoft.com/office/powerpoint/2010/main" val="1542947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E96DE-187F-42CE-94E3-C63C48E5FA4C}"/>
              </a:ext>
            </a:extLst>
          </p:cNvPr>
          <p:cNvSpPr>
            <a:spLocks noGrp="1"/>
          </p:cNvSpPr>
          <p:nvPr>
            <p:ph type="title"/>
          </p:nvPr>
        </p:nvSpPr>
        <p:spPr>
          <a:xfrm>
            <a:off x="696030" y="29542"/>
            <a:ext cx="10515600" cy="1557519"/>
          </a:xfrm>
        </p:spPr>
        <p:txBody>
          <a:bodyPr>
            <a:normAutofit fontScale="90000"/>
          </a:bodyPr>
          <a:lstStyle/>
          <a:p>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Per diem meals are now complete on the report-there are no alerts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Now you will add your expenses to the report from the list of expense types.</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Choose an expense type and add to your report</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22B01D3-543F-43D9-BCAF-512F37EF9176}"/>
              </a:ext>
            </a:extLst>
          </p:cNvPr>
          <p:cNvSpPr>
            <a:spLocks noGrp="1"/>
          </p:cNvSpPr>
          <p:nvPr>
            <p:ph idx="1"/>
          </p:nvPr>
        </p:nvSpPr>
        <p:spPr>
          <a:xfrm>
            <a:off x="1796989" y="4527612"/>
            <a:ext cx="10515600" cy="3895402"/>
          </a:xfrm>
        </p:spPr>
        <p:txBody>
          <a:bodyPr/>
          <a:lstStyle/>
          <a:p>
            <a:endParaRPr lang="en-US" dirty="0"/>
          </a:p>
          <a:p>
            <a:endParaRPr lang="en-US" dirty="0"/>
          </a:p>
        </p:txBody>
      </p:sp>
      <p:sp>
        <p:nvSpPr>
          <p:cNvPr id="6" name="Rectangle 4">
            <a:extLst>
              <a:ext uri="{FF2B5EF4-FFF2-40B4-BE49-F238E27FC236}">
                <a16:creationId xmlns:a16="http://schemas.microsoft.com/office/drawing/2014/main" id="{1727CCED-1204-428B-A35C-9D9D358E1C7D}"/>
              </a:ext>
            </a:extLst>
          </p:cNvPr>
          <p:cNvSpPr>
            <a:spLocks noChangeArrowheads="1"/>
          </p:cNvSpPr>
          <p:nvPr/>
        </p:nvSpPr>
        <p:spPr bwMode="auto">
          <a:xfrm>
            <a:off x="958789" y="22460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cxnSp>
        <p:nvCxnSpPr>
          <p:cNvPr id="11" name="Straight Arrow Connector 10">
            <a:extLst>
              <a:ext uri="{FF2B5EF4-FFF2-40B4-BE49-F238E27FC236}">
                <a16:creationId xmlns:a16="http://schemas.microsoft.com/office/drawing/2014/main" id="{434A3AE8-6D78-4A1B-BEF2-56994F950724}"/>
              </a:ext>
            </a:extLst>
          </p:cNvPr>
          <p:cNvCxnSpPr>
            <a:cxnSpLocks/>
          </p:cNvCxnSpPr>
          <p:nvPr/>
        </p:nvCxnSpPr>
        <p:spPr>
          <a:xfrm flipH="1">
            <a:off x="5202316" y="3897297"/>
            <a:ext cx="120736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E7C92CA-836A-2DD9-1AE6-4910EE657486}"/>
              </a:ext>
            </a:extLst>
          </p:cNvPr>
          <p:cNvPicPr>
            <a:picLocks noChangeAspect="1"/>
          </p:cNvPicPr>
          <p:nvPr/>
        </p:nvPicPr>
        <p:blipFill>
          <a:blip r:embed="rId2"/>
          <a:stretch>
            <a:fillRect/>
          </a:stretch>
        </p:blipFill>
        <p:spPr>
          <a:xfrm>
            <a:off x="630621" y="1587061"/>
            <a:ext cx="10909738" cy="5137766"/>
          </a:xfrm>
          <a:prstGeom prst="rect">
            <a:avLst/>
          </a:prstGeom>
        </p:spPr>
      </p:pic>
    </p:spTree>
    <p:extLst>
      <p:ext uri="{BB962C8B-B14F-4D97-AF65-F5344CB8AC3E}">
        <p14:creationId xmlns:p14="http://schemas.microsoft.com/office/powerpoint/2010/main" val="3725897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8C4F1-212B-418A-AA8B-A09F487C4681}"/>
              </a:ext>
            </a:extLst>
          </p:cNvPr>
          <p:cNvSpPr>
            <a:spLocks noGrp="1"/>
          </p:cNvSpPr>
          <p:nvPr>
            <p:ph type="title"/>
          </p:nvPr>
        </p:nvSpPr>
        <p:spPr/>
        <p:txBody>
          <a:bodyPr>
            <a:noAutofit/>
          </a:bodyPr>
          <a:lstStyle/>
          <a:p>
            <a:r>
              <a:rPr lang="en-US" sz="2400" dirty="0">
                <a:latin typeface="Arial" panose="020B0604020202020204" pitchFamily="34" charset="0"/>
                <a:cs typeface="Arial" panose="020B0604020202020204" pitchFamily="34" charset="0"/>
              </a:rPr>
              <a:t>After signing into Gibson Online and clicking on the Concur link, click on the expense tab</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This will take you to the main expense report screen where you will click in the box “create a new report.”</a:t>
            </a:r>
          </a:p>
        </p:txBody>
      </p:sp>
      <p:cxnSp>
        <p:nvCxnSpPr>
          <p:cNvPr id="6" name="Straight Arrow Connector 5">
            <a:extLst>
              <a:ext uri="{FF2B5EF4-FFF2-40B4-BE49-F238E27FC236}">
                <a16:creationId xmlns:a16="http://schemas.microsoft.com/office/drawing/2014/main" id="{7C4E7FBC-7639-488B-BA81-EC05AD66124B}"/>
              </a:ext>
            </a:extLst>
          </p:cNvPr>
          <p:cNvCxnSpPr>
            <a:cxnSpLocks/>
          </p:cNvCxnSpPr>
          <p:nvPr/>
        </p:nvCxnSpPr>
        <p:spPr>
          <a:xfrm flipH="1">
            <a:off x="3639846" y="5086905"/>
            <a:ext cx="86113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3B826835-7983-3000-A446-D5CF215D97DD}"/>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336DD6D0-21AD-C0D0-8C19-441E7BE3BA56}"/>
              </a:ext>
            </a:extLst>
          </p:cNvPr>
          <p:cNvPicPr>
            <a:picLocks noChangeAspect="1"/>
          </p:cNvPicPr>
          <p:nvPr/>
        </p:nvPicPr>
        <p:blipFill>
          <a:blip r:embed="rId2"/>
          <a:stretch>
            <a:fillRect/>
          </a:stretch>
        </p:blipFill>
        <p:spPr>
          <a:xfrm>
            <a:off x="838200" y="1825625"/>
            <a:ext cx="10375531" cy="5770704"/>
          </a:xfrm>
          <a:prstGeom prst="rect">
            <a:avLst/>
          </a:prstGeom>
        </p:spPr>
      </p:pic>
      <p:cxnSp>
        <p:nvCxnSpPr>
          <p:cNvPr id="10" name="Straight Arrow Connector 9">
            <a:extLst>
              <a:ext uri="{FF2B5EF4-FFF2-40B4-BE49-F238E27FC236}">
                <a16:creationId xmlns:a16="http://schemas.microsoft.com/office/drawing/2014/main" id="{F06AE4BB-68BA-12FB-053F-6FA7801D1676}"/>
              </a:ext>
            </a:extLst>
          </p:cNvPr>
          <p:cNvCxnSpPr>
            <a:cxnSpLocks/>
          </p:cNvCxnSpPr>
          <p:nvPr/>
        </p:nvCxnSpPr>
        <p:spPr>
          <a:xfrm flipH="1">
            <a:off x="3336588" y="5515582"/>
            <a:ext cx="80739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7646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002E0-B590-4184-9E75-609CA0ED94D8}"/>
              </a:ext>
            </a:extLst>
          </p:cNvPr>
          <p:cNvSpPr>
            <a:spLocks noGrp="1"/>
          </p:cNvSpPr>
          <p:nvPr>
            <p:ph type="title"/>
          </p:nvPr>
        </p:nvSpPr>
        <p:spPr>
          <a:xfrm>
            <a:off x="838200" y="94594"/>
            <a:ext cx="10515600" cy="1646689"/>
          </a:xfrm>
        </p:spPr>
        <p:txBody>
          <a:bodyPr>
            <a:normAutofit fontScale="90000"/>
          </a:bodyPr>
          <a:lstStyle/>
          <a:p>
            <a:r>
              <a:rPr lang="en-US" sz="2800" dirty="0">
                <a:latin typeface="Arial" panose="020B0604020202020204" pitchFamily="34" charset="0"/>
                <a:cs typeface="Arial" panose="020B0604020202020204" pitchFamily="34" charset="0"/>
              </a:rPr>
              <a:t>You will now click on Add Expense.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A new window will appear with the various expense types, and you click on the one you need. A new window will appear</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**Note Business Purpose must be valid “business” reason. Reasons such as meal, travel, etc. without specific purpose is not allowed. </a:t>
            </a:r>
          </a:p>
        </p:txBody>
      </p:sp>
      <p:sp>
        <p:nvSpPr>
          <p:cNvPr id="3" name="Content Placeholder 2">
            <a:extLst>
              <a:ext uri="{FF2B5EF4-FFF2-40B4-BE49-F238E27FC236}">
                <a16:creationId xmlns:a16="http://schemas.microsoft.com/office/drawing/2014/main" id="{F4176D2B-650C-4DF7-8E34-5E8FEA4F8C26}"/>
              </a:ext>
            </a:extLst>
          </p:cNvPr>
          <p:cNvSpPr>
            <a:spLocks noGrp="1"/>
          </p:cNvSpPr>
          <p:nvPr>
            <p:ph idx="1"/>
          </p:nvPr>
        </p:nvSpPr>
        <p:spPr>
          <a:xfrm>
            <a:off x="625136" y="2012056"/>
            <a:ext cx="10515600" cy="6427950"/>
          </a:xfrm>
        </p:spPr>
        <p:txBody>
          <a:bodyPr/>
          <a:lstStyle/>
          <a:p>
            <a:pPr lvl="1"/>
            <a:endParaRPr lang="en-US" dirty="0"/>
          </a:p>
          <a:p>
            <a:pPr lvl="1"/>
            <a:endParaRPr lang="en-US" dirty="0"/>
          </a:p>
          <a:p>
            <a:pPr lvl="1"/>
            <a:endParaRPr lang="en-US" dirty="0"/>
          </a:p>
          <a:p>
            <a:pPr lvl="1"/>
            <a:endParaRPr lang="en-US" dirty="0"/>
          </a:p>
        </p:txBody>
      </p:sp>
      <p:sp>
        <p:nvSpPr>
          <p:cNvPr id="4" name="Rectangle 2">
            <a:extLst>
              <a:ext uri="{FF2B5EF4-FFF2-40B4-BE49-F238E27FC236}">
                <a16:creationId xmlns:a16="http://schemas.microsoft.com/office/drawing/2014/main" id="{14A0E860-C197-42D4-94BB-63A04E408977}"/>
              </a:ext>
            </a:extLst>
          </p:cNvPr>
          <p:cNvSpPr>
            <a:spLocks noChangeArrowheads="1"/>
          </p:cNvSpPr>
          <p:nvPr/>
        </p:nvSpPr>
        <p:spPr bwMode="auto">
          <a:xfrm>
            <a:off x="-213064" y="18643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Oval 5">
            <a:extLst>
              <a:ext uri="{FF2B5EF4-FFF2-40B4-BE49-F238E27FC236}">
                <a16:creationId xmlns:a16="http://schemas.microsoft.com/office/drawing/2014/main" id="{3B30E8B4-4CE5-4414-AF8A-EBD61C72F8F6}"/>
              </a:ext>
            </a:extLst>
          </p:cNvPr>
          <p:cNvSpPr/>
          <p:nvPr/>
        </p:nvSpPr>
        <p:spPr>
          <a:xfrm>
            <a:off x="7343480" y="6052008"/>
            <a:ext cx="471341" cy="3487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D9C6CCB3-68B5-439F-856E-EF0B79B14D4B}"/>
              </a:ext>
            </a:extLst>
          </p:cNvPr>
          <p:cNvCxnSpPr>
            <a:cxnSpLocks/>
          </p:cNvCxnSpPr>
          <p:nvPr/>
        </p:nvCxnSpPr>
        <p:spPr>
          <a:xfrm flipH="1">
            <a:off x="5373278" y="4845377"/>
            <a:ext cx="62216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FE13DFA-21AD-4662-8097-C7DCC3440D7F}"/>
              </a:ext>
            </a:extLst>
          </p:cNvPr>
          <p:cNvCxnSpPr>
            <a:cxnSpLocks/>
          </p:cNvCxnSpPr>
          <p:nvPr/>
        </p:nvCxnSpPr>
        <p:spPr>
          <a:xfrm flipH="1">
            <a:off x="8352148" y="4845377"/>
            <a:ext cx="61274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B9B5A56-A172-FA6E-8EBC-6ACE08AD7F06}"/>
              </a:ext>
            </a:extLst>
          </p:cNvPr>
          <p:cNvPicPr>
            <a:picLocks noChangeAspect="1"/>
          </p:cNvPicPr>
          <p:nvPr/>
        </p:nvPicPr>
        <p:blipFill>
          <a:blip r:embed="rId2"/>
          <a:stretch>
            <a:fillRect/>
          </a:stretch>
        </p:blipFill>
        <p:spPr>
          <a:xfrm>
            <a:off x="838200" y="2012056"/>
            <a:ext cx="10515599" cy="4659512"/>
          </a:xfrm>
          <a:prstGeom prst="rect">
            <a:avLst/>
          </a:prstGeom>
        </p:spPr>
      </p:pic>
      <p:cxnSp>
        <p:nvCxnSpPr>
          <p:cNvPr id="7" name="Straight Arrow Connector 6">
            <a:extLst>
              <a:ext uri="{FF2B5EF4-FFF2-40B4-BE49-F238E27FC236}">
                <a16:creationId xmlns:a16="http://schemas.microsoft.com/office/drawing/2014/main" id="{6280D2D7-EBC9-8733-80A6-0644124A86AD}"/>
              </a:ext>
            </a:extLst>
          </p:cNvPr>
          <p:cNvCxnSpPr>
            <a:cxnSpLocks/>
          </p:cNvCxnSpPr>
          <p:nvPr/>
        </p:nvCxnSpPr>
        <p:spPr>
          <a:xfrm flipV="1">
            <a:off x="1887166" y="4357991"/>
            <a:ext cx="0" cy="14688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6279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D9FE0-59E8-6E1E-D577-81C1EC055A64}"/>
              </a:ext>
            </a:extLst>
          </p:cNvPr>
          <p:cNvSpPr>
            <a:spLocks noGrp="1"/>
          </p:cNvSpPr>
          <p:nvPr>
            <p:ph type="title"/>
          </p:nvPr>
        </p:nvSpPr>
        <p:spPr/>
        <p:txBody>
          <a:bodyPr>
            <a:normAutofit/>
          </a:bodyPr>
          <a:lstStyle/>
          <a:p>
            <a:r>
              <a:rPr lang="en-US" sz="2400" b="1" dirty="0"/>
              <a:t>You will now click in the box next to the expense</a:t>
            </a:r>
            <a:br>
              <a:rPr lang="en-US" sz="2400" b="1" dirty="0"/>
            </a:br>
            <a:r>
              <a:rPr lang="en-US" sz="2400" b="1" dirty="0"/>
              <a:t>Click edit and a new window appears. Fill in all the fields in the detail window </a:t>
            </a:r>
            <a:br>
              <a:rPr lang="en-US" sz="2400" b="1" dirty="0"/>
            </a:br>
            <a:r>
              <a:rPr lang="en-US" sz="2400" b="1" dirty="0"/>
              <a:t>Once completed, click save expense. </a:t>
            </a:r>
          </a:p>
        </p:txBody>
      </p:sp>
      <p:pic>
        <p:nvPicPr>
          <p:cNvPr id="5" name="Content Placeholder 4">
            <a:extLst>
              <a:ext uri="{FF2B5EF4-FFF2-40B4-BE49-F238E27FC236}">
                <a16:creationId xmlns:a16="http://schemas.microsoft.com/office/drawing/2014/main" id="{43A723AB-D603-C330-42CB-C4F240C6E205}"/>
              </a:ext>
            </a:extLst>
          </p:cNvPr>
          <p:cNvPicPr>
            <a:picLocks noGrp="1" noChangeAspect="1"/>
          </p:cNvPicPr>
          <p:nvPr>
            <p:ph idx="1"/>
          </p:nvPr>
        </p:nvPicPr>
        <p:blipFill>
          <a:blip r:embed="rId2"/>
          <a:stretch>
            <a:fillRect/>
          </a:stretch>
        </p:blipFill>
        <p:spPr>
          <a:xfrm>
            <a:off x="838200" y="1825624"/>
            <a:ext cx="10670628" cy="4816913"/>
          </a:xfrm>
        </p:spPr>
      </p:pic>
      <p:cxnSp>
        <p:nvCxnSpPr>
          <p:cNvPr id="4" name="Straight Arrow Connector 3">
            <a:extLst>
              <a:ext uri="{FF2B5EF4-FFF2-40B4-BE49-F238E27FC236}">
                <a16:creationId xmlns:a16="http://schemas.microsoft.com/office/drawing/2014/main" id="{19AB4735-9D03-6DE6-2AD7-96452D6FF0C1}"/>
              </a:ext>
            </a:extLst>
          </p:cNvPr>
          <p:cNvCxnSpPr>
            <a:cxnSpLocks/>
          </p:cNvCxnSpPr>
          <p:nvPr/>
        </p:nvCxnSpPr>
        <p:spPr>
          <a:xfrm flipV="1">
            <a:off x="1284051" y="5077838"/>
            <a:ext cx="0" cy="8560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7375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3597-5D67-CB27-B0CB-C305B84124A6}"/>
              </a:ext>
            </a:extLst>
          </p:cNvPr>
          <p:cNvSpPr>
            <a:spLocks noGrp="1"/>
          </p:cNvSpPr>
          <p:nvPr>
            <p:ph type="title"/>
          </p:nvPr>
        </p:nvSpPr>
        <p:spPr/>
        <p:txBody>
          <a:bodyPr>
            <a:normAutofit/>
          </a:bodyPr>
          <a:lstStyle/>
          <a:p>
            <a:r>
              <a:rPr lang="en-US" sz="2400" b="1" dirty="0"/>
              <a:t>Once you have completed all fields, click save expense. </a:t>
            </a:r>
            <a:br>
              <a:rPr lang="en-US" sz="2400" b="1" dirty="0"/>
            </a:br>
            <a:r>
              <a:rPr lang="en-US" sz="2400" b="1" dirty="0"/>
              <a:t>The next step will be to add the receipt. </a:t>
            </a:r>
            <a:br>
              <a:rPr lang="en-US" sz="2400" b="1" dirty="0"/>
            </a:br>
            <a:r>
              <a:rPr lang="en-US" sz="2400" b="1" dirty="0"/>
              <a:t>Click on add receipt</a:t>
            </a:r>
          </a:p>
        </p:txBody>
      </p:sp>
      <p:pic>
        <p:nvPicPr>
          <p:cNvPr id="5" name="Content Placeholder 4">
            <a:extLst>
              <a:ext uri="{FF2B5EF4-FFF2-40B4-BE49-F238E27FC236}">
                <a16:creationId xmlns:a16="http://schemas.microsoft.com/office/drawing/2014/main" id="{DD2EE2E4-149B-7653-ADE8-66A27D7BFF26}"/>
              </a:ext>
            </a:extLst>
          </p:cNvPr>
          <p:cNvPicPr>
            <a:picLocks noGrp="1" noChangeAspect="1"/>
          </p:cNvPicPr>
          <p:nvPr>
            <p:ph idx="1"/>
          </p:nvPr>
        </p:nvPicPr>
        <p:blipFill>
          <a:blip r:embed="rId2"/>
          <a:stretch>
            <a:fillRect/>
          </a:stretch>
        </p:blipFill>
        <p:spPr>
          <a:xfrm>
            <a:off x="683172" y="1825625"/>
            <a:ext cx="10773104" cy="4351338"/>
          </a:xfrm>
        </p:spPr>
      </p:pic>
      <p:cxnSp>
        <p:nvCxnSpPr>
          <p:cNvPr id="4" name="Straight Arrow Connector 3">
            <a:extLst>
              <a:ext uri="{FF2B5EF4-FFF2-40B4-BE49-F238E27FC236}">
                <a16:creationId xmlns:a16="http://schemas.microsoft.com/office/drawing/2014/main" id="{81B9B9FD-180C-A0D1-DBFE-C68019528A0D}"/>
              </a:ext>
            </a:extLst>
          </p:cNvPr>
          <p:cNvCxnSpPr>
            <a:cxnSpLocks/>
          </p:cNvCxnSpPr>
          <p:nvPr/>
        </p:nvCxnSpPr>
        <p:spPr>
          <a:xfrm>
            <a:off x="9231548" y="1964987"/>
            <a:ext cx="0" cy="13761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4973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F24EF-A56C-879F-9ACE-1E14D20BD698}"/>
              </a:ext>
            </a:extLst>
          </p:cNvPr>
          <p:cNvSpPr>
            <a:spLocks noGrp="1"/>
          </p:cNvSpPr>
          <p:nvPr>
            <p:ph type="title"/>
          </p:nvPr>
        </p:nvSpPr>
        <p:spPr>
          <a:xfrm>
            <a:off x="838200" y="0"/>
            <a:ext cx="10515600" cy="1797269"/>
          </a:xfrm>
        </p:spPr>
        <p:txBody>
          <a:bodyPr>
            <a:normAutofit fontScale="90000"/>
          </a:bodyPr>
          <a:lstStyle/>
          <a:p>
            <a:r>
              <a:rPr lang="en-US" sz="2400" b="1" dirty="0"/>
              <a:t>Click on add receipt and another window appears. </a:t>
            </a:r>
            <a:br>
              <a:rPr lang="en-US" sz="2400" b="1" dirty="0"/>
            </a:br>
            <a:r>
              <a:rPr lang="en-US" sz="2400" b="1" dirty="0"/>
              <a:t>Click on upload receipt and then browse for the receipt you need and click open</a:t>
            </a:r>
            <a:br>
              <a:rPr lang="en-US" sz="2400" b="1" dirty="0"/>
            </a:br>
            <a:r>
              <a:rPr lang="en-US" sz="2400" b="1" dirty="0"/>
              <a:t>The receipt is now being loaded to the receipt area.</a:t>
            </a:r>
            <a:br>
              <a:rPr lang="en-US" sz="2400" b="1" dirty="0"/>
            </a:br>
            <a:r>
              <a:rPr lang="en-US" sz="2400" b="1" dirty="0"/>
              <a:t>You can also click add receipt and drag the receipt to the add receipt area and it will load. We have found that sometimes doing it this way, you have to upload twice for it to upload. </a:t>
            </a:r>
            <a:br>
              <a:rPr lang="en-US" sz="2400" b="1" dirty="0"/>
            </a:br>
            <a:r>
              <a:rPr lang="en-US" sz="2400" b="1" dirty="0"/>
              <a:t>Click save expense again</a:t>
            </a:r>
          </a:p>
        </p:txBody>
      </p:sp>
      <p:pic>
        <p:nvPicPr>
          <p:cNvPr id="5" name="Content Placeholder 4">
            <a:extLst>
              <a:ext uri="{FF2B5EF4-FFF2-40B4-BE49-F238E27FC236}">
                <a16:creationId xmlns:a16="http://schemas.microsoft.com/office/drawing/2014/main" id="{4E71BC3E-422F-064C-B980-E50A11634F64}"/>
              </a:ext>
            </a:extLst>
          </p:cNvPr>
          <p:cNvPicPr>
            <a:picLocks noGrp="1" noChangeAspect="1"/>
          </p:cNvPicPr>
          <p:nvPr>
            <p:ph idx="1"/>
          </p:nvPr>
        </p:nvPicPr>
        <p:blipFill>
          <a:blip r:embed="rId3"/>
          <a:stretch>
            <a:fillRect/>
          </a:stretch>
        </p:blipFill>
        <p:spPr>
          <a:xfrm>
            <a:off x="523062" y="1891862"/>
            <a:ext cx="10830738" cy="4813738"/>
          </a:xfrm>
        </p:spPr>
      </p:pic>
    </p:spTree>
    <p:extLst>
      <p:ext uri="{BB962C8B-B14F-4D97-AF65-F5344CB8AC3E}">
        <p14:creationId xmlns:p14="http://schemas.microsoft.com/office/powerpoint/2010/main" val="3161488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244BF-6D3A-49F0-A713-BB71E320ED13}"/>
              </a:ext>
            </a:extLst>
          </p:cNvPr>
          <p:cNvSpPr>
            <a:spLocks noGrp="1"/>
          </p:cNvSpPr>
          <p:nvPr>
            <p:ph type="title"/>
          </p:nvPr>
        </p:nvSpPr>
        <p:spPr>
          <a:xfrm>
            <a:off x="838200" y="169691"/>
            <a:ext cx="10515600" cy="1715666"/>
          </a:xfrm>
        </p:spPr>
        <p:txBody>
          <a:bodyPr>
            <a:normAutofit fontScale="90000"/>
          </a:bodyPr>
          <a:lstStyle/>
          <a:p>
            <a:r>
              <a:rPr lang="en-US" sz="2800" dirty="0">
                <a:latin typeface="Arial" panose="020B0604020202020204" pitchFamily="34" charset="0"/>
                <a:cs typeface="Arial" panose="020B0604020202020204" pitchFamily="34" charset="0"/>
              </a:rPr>
              <a:t>Fill in all fields in expense type box and click on “itemize”</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Lodging expenses must be itemized.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This step requires entering room rates, all taxes, and other items on the hotel receipt.</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The itemizations must equal the final amount on the hotel receipt. </a:t>
            </a:r>
          </a:p>
        </p:txBody>
      </p:sp>
      <p:sp>
        <p:nvSpPr>
          <p:cNvPr id="4" name="Rectangle 2">
            <a:extLst>
              <a:ext uri="{FF2B5EF4-FFF2-40B4-BE49-F238E27FC236}">
                <a16:creationId xmlns:a16="http://schemas.microsoft.com/office/drawing/2014/main" id="{AEA1E1E2-A234-4AFD-8A23-7E4CB46BDB30}"/>
              </a:ext>
            </a:extLst>
          </p:cNvPr>
          <p:cNvSpPr>
            <a:spLocks noChangeArrowheads="1"/>
          </p:cNvSpPr>
          <p:nvPr/>
        </p:nvSpPr>
        <p:spPr bwMode="auto">
          <a:xfrm>
            <a:off x="838199" y="2281287"/>
            <a:ext cx="1302103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cxnSp>
        <p:nvCxnSpPr>
          <p:cNvPr id="6" name="Straight Arrow Connector 5">
            <a:extLst>
              <a:ext uri="{FF2B5EF4-FFF2-40B4-BE49-F238E27FC236}">
                <a16:creationId xmlns:a16="http://schemas.microsoft.com/office/drawing/2014/main" id="{7449A75E-6823-4F57-9092-14CF8F587276}"/>
              </a:ext>
            </a:extLst>
          </p:cNvPr>
          <p:cNvCxnSpPr>
            <a:cxnSpLocks/>
          </p:cNvCxnSpPr>
          <p:nvPr/>
        </p:nvCxnSpPr>
        <p:spPr>
          <a:xfrm>
            <a:off x="5816338" y="6202837"/>
            <a:ext cx="103694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615ACFC-0DF9-BF47-DF8A-F05D68A99B5A}"/>
              </a:ext>
            </a:extLst>
          </p:cNvPr>
          <p:cNvPicPr>
            <a:picLocks noChangeAspect="1"/>
          </p:cNvPicPr>
          <p:nvPr/>
        </p:nvPicPr>
        <p:blipFill>
          <a:blip r:embed="rId3"/>
          <a:stretch>
            <a:fillRect/>
          </a:stretch>
        </p:blipFill>
        <p:spPr>
          <a:xfrm>
            <a:off x="945931" y="1996965"/>
            <a:ext cx="9787241" cy="4491729"/>
          </a:xfrm>
          <a:prstGeom prst="rect">
            <a:avLst/>
          </a:prstGeom>
        </p:spPr>
      </p:pic>
      <p:cxnSp>
        <p:nvCxnSpPr>
          <p:cNvPr id="9" name="Straight Arrow Connector 8">
            <a:extLst>
              <a:ext uri="{FF2B5EF4-FFF2-40B4-BE49-F238E27FC236}">
                <a16:creationId xmlns:a16="http://schemas.microsoft.com/office/drawing/2014/main" id="{865A739E-5B79-1AF1-244B-E46635BCAB76}"/>
              </a:ext>
            </a:extLst>
          </p:cNvPr>
          <p:cNvCxnSpPr>
            <a:cxnSpLocks/>
          </p:cNvCxnSpPr>
          <p:nvPr/>
        </p:nvCxnSpPr>
        <p:spPr>
          <a:xfrm flipH="1">
            <a:off x="4456386" y="2575034"/>
            <a:ext cx="151349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7828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3C346-F864-4CAE-9740-EBAD9F311686}"/>
              </a:ext>
            </a:extLst>
          </p:cNvPr>
          <p:cNvSpPr>
            <a:spLocks noGrp="1"/>
          </p:cNvSpPr>
          <p:nvPr>
            <p:ph type="title"/>
          </p:nvPr>
        </p:nvSpPr>
        <p:spPr>
          <a:xfrm>
            <a:off x="838200" y="144611"/>
            <a:ext cx="10815536" cy="1839832"/>
          </a:xfrm>
        </p:spPr>
        <p:txBody>
          <a:bodyPr>
            <a:noAutofit/>
          </a:bodyPr>
          <a:lstStyle/>
          <a:p>
            <a:r>
              <a:rPr lang="en-US" sz="2000" dirty="0">
                <a:latin typeface="Arial" panose="020B0604020202020204" pitchFamily="34" charset="0"/>
                <a:cs typeface="Arial" panose="020B0604020202020204" pitchFamily="34" charset="0"/>
              </a:rPr>
              <a:t>Enter check-in date, check out date ( this field will sometimes have a date, delete and enter check out date) per hotel receipt. System auto-fills the number of days stayed.</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Enter the rate per night, enter the various taxes in the tax fields. *If there are more than 3 different taxes, add the last taxes together for field “tax 3.” You will see at the top that it has been itemized correctly. The amount in both fields is the same. (Once you hit enter, the amount remaining will be zero.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Click on save itemizations</a:t>
            </a:r>
          </a:p>
        </p:txBody>
      </p:sp>
      <p:sp>
        <p:nvSpPr>
          <p:cNvPr id="4" name="Rectangle 2">
            <a:extLst>
              <a:ext uri="{FF2B5EF4-FFF2-40B4-BE49-F238E27FC236}">
                <a16:creationId xmlns:a16="http://schemas.microsoft.com/office/drawing/2014/main" id="{E5846F36-75A7-4B4F-AD58-DE262490CBD9}"/>
              </a:ext>
            </a:extLst>
          </p:cNvPr>
          <p:cNvSpPr>
            <a:spLocks noChangeArrowheads="1"/>
          </p:cNvSpPr>
          <p:nvPr/>
        </p:nvSpPr>
        <p:spPr bwMode="auto">
          <a:xfrm>
            <a:off x="838200" y="2197950"/>
            <a:ext cx="1429399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cxnSp>
        <p:nvCxnSpPr>
          <p:cNvPr id="7" name="Straight Arrow Connector 6">
            <a:extLst>
              <a:ext uri="{FF2B5EF4-FFF2-40B4-BE49-F238E27FC236}">
                <a16:creationId xmlns:a16="http://schemas.microsoft.com/office/drawing/2014/main" id="{40939D3B-1C9C-4581-9DDC-4CCA5251467E}"/>
              </a:ext>
            </a:extLst>
          </p:cNvPr>
          <p:cNvCxnSpPr>
            <a:cxnSpLocks/>
          </p:cNvCxnSpPr>
          <p:nvPr/>
        </p:nvCxnSpPr>
        <p:spPr>
          <a:xfrm flipH="1">
            <a:off x="5505855" y="5165387"/>
            <a:ext cx="119650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D959449-8F36-45B6-8798-967CEBF061FA}"/>
              </a:ext>
            </a:extLst>
          </p:cNvPr>
          <p:cNvCxnSpPr>
            <a:cxnSpLocks/>
          </p:cNvCxnSpPr>
          <p:nvPr/>
        </p:nvCxnSpPr>
        <p:spPr>
          <a:xfrm>
            <a:off x="7091464" y="6313252"/>
            <a:ext cx="104085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7CEB3710-3072-91B3-9995-64F300A63370}"/>
              </a:ext>
            </a:extLst>
          </p:cNvPr>
          <p:cNvPicPr>
            <a:picLocks noChangeAspect="1"/>
          </p:cNvPicPr>
          <p:nvPr/>
        </p:nvPicPr>
        <p:blipFill>
          <a:blip r:embed="rId2"/>
          <a:stretch>
            <a:fillRect/>
          </a:stretch>
        </p:blipFill>
        <p:spPr>
          <a:xfrm>
            <a:off x="838200" y="1984443"/>
            <a:ext cx="9765300" cy="4728946"/>
          </a:xfrm>
          <a:prstGeom prst="rect">
            <a:avLst/>
          </a:prstGeom>
        </p:spPr>
      </p:pic>
      <p:sp>
        <p:nvSpPr>
          <p:cNvPr id="8" name="Arrow: Curved Up 7">
            <a:extLst>
              <a:ext uri="{FF2B5EF4-FFF2-40B4-BE49-F238E27FC236}">
                <a16:creationId xmlns:a16="http://schemas.microsoft.com/office/drawing/2014/main" id="{46C7C93A-226E-67E7-AA9E-595A05D1A230}"/>
              </a:ext>
            </a:extLst>
          </p:cNvPr>
          <p:cNvSpPr/>
          <p:nvPr/>
        </p:nvSpPr>
        <p:spPr>
          <a:xfrm>
            <a:off x="1755228" y="2564529"/>
            <a:ext cx="3265669" cy="147140"/>
          </a:xfrm>
          <a:prstGeom prst="curvedUpArrow">
            <a:avLst/>
          </a:prstGeom>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 name="Straight Arrow Connector 9">
            <a:extLst>
              <a:ext uri="{FF2B5EF4-FFF2-40B4-BE49-F238E27FC236}">
                <a16:creationId xmlns:a16="http://schemas.microsoft.com/office/drawing/2014/main" id="{946D563E-4F6A-DC8E-C66B-BC1D4B9A6293}"/>
              </a:ext>
            </a:extLst>
          </p:cNvPr>
          <p:cNvCxnSpPr>
            <a:cxnSpLocks/>
          </p:cNvCxnSpPr>
          <p:nvPr/>
        </p:nvCxnSpPr>
        <p:spPr>
          <a:xfrm>
            <a:off x="2270234" y="5917324"/>
            <a:ext cx="0" cy="3959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0199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22AB2-F5B8-4FFE-941E-995A4498F45F}"/>
              </a:ext>
            </a:extLst>
          </p:cNvPr>
          <p:cNvSpPr>
            <a:spLocks noGrp="1"/>
          </p:cNvSpPr>
          <p:nvPr>
            <p:ph type="title"/>
          </p:nvPr>
        </p:nvSpPr>
        <p:spPr>
          <a:xfrm>
            <a:off x="838200" y="0"/>
            <a:ext cx="10515600" cy="1653045"/>
          </a:xfrm>
        </p:spPr>
        <p:txBody>
          <a:bodyPr>
            <a:noAutofit/>
          </a:bodyPr>
          <a:lstStyle/>
          <a:p>
            <a:r>
              <a:rPr lang="en-US" sz="2400" dirty="0">
                <a:latin typeface="Arial" panose="020B0604020202020204" pitchFamily="34" charset="0"/>
                <a:cs typeface="Arial" panose="020B0604020202020204" pitchFamily="34" charset="0"/>
              </a:rPr>
              <a:t>The itemizations now appear in the itemization window with alerts.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Click in the top box to highlight all of the itemizations and click on more actions.</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Click on edit. </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6" name="Rectangle 2">
            <a:extLst>
              <a:ext uri="{FF2B5EF4-FFF2-40B4-BE49-F238E27FC236}">
                <a16:creationId xmlns:a16="http://schemas.microsoft.com/office/drawing/2014/main" id="{A192961A-EE9D-4BE4-8C7A-7ADE4124BFB9}"/>
              </a:ext>
            </a:extLst>
          </p:cNvPr>
          <p:cNvSpPr>
            <a:spLocks noChangeArrowheads="1"/>
          </p:cNvSpPr>
          <p:nvPr/>
        </p:nvSpPr>
        <p:spPr bwMode="auto">
          <a:xfrm>
            <a:off x="838200" y="231899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a:extLst>
              <a:ext uri="{FF2B5EF4-FFF2-40B4-BE49-F238E27FC236}">
                <a16:creationId xmlns:a16="http://schemas.microsoft.com/office/drawing/2014/main" id="{46D54DD6-95D5-6339-C7BB-DF50E8DF6B93}"/>
              </a:ext>
            </a:extLst>
          </p:cNvPr>
          <p:cNvPicPr>
            <a:picLocks noChangeAspect="1"/>
          </p:cNvPicPr>
          <p:nvPr/>
        </p:nvPicPr>
        <p:blipFill>
          <a:blip r:embed="rId3"/>
          <a:stretch>
            <a:fillRect/>
          </a:stretch>
        </p:blipFill>
        <p:spPr>
          <a:xfrm>
            <a:off x="304801" y="1471448"/>
            <a:ext cx="10275958" cy="5024867"/>
          </a:xfrm>
          <a:prstGeom prst="rect">
            <a:avLst/>
          </a:prstGeom>
        </p:spPr>
      </p:pic>
      <p:cxnSp>
        <p:nvCxnSpPr>
          <p:cNvPr id="8" name="Straight Arrow Connector 7">
            <a:extLst>
              <a:ext uri="{FF2B5EF4-FFF2-40B4-BE49-F238E27FC236}">
                <a16:creationId xmlns:a16="http://schemas.microsoft.com/office/drawing/2014/main" id="{A1FD0A33-4DC9-1FF9-7F98-345718914EAE}"/>
              </a:ext>
            </a:extLst>
          </p:cNvPr>
          <p:cNvCxnSpPr>
            <a:cxnSpLocks/>
          </p:cNvCxnSpPr>
          <p:nvPr/>
        </p:nvCxnSpPr>
        <p:spPr>
          <a:xfrm flipH="1">
            <a:off x="3825766" y="2984938"/>
            <a:ext cx="1219200"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5D82B0D-F17C-1CE4-AE91-286B67B3047B}"/>
              </a:ext>
            </a:extLst>
          </p:cNvPr>
          <p:cNvCxnSpPr>
            <a:cxnSpLocks/>
          </p:cNvCxnSpPr>
          <p:nvPr/>
        </p:nvCxnSpPr>
        <p:spPr>
          <a:xfrm flipH="1">
            <a:off x="2732690" y="3310759"/>
            <a:ext cx="1460938"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0702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F6329-87CD-44B8-811E-414B9B4C0DE9}"/>
              </a:ext>
            </a:extLst>
          </p:cNvPr>
          <p:cNvSpPr>
            <a:spLocks noGrp="1"/>
          </p:cNvSpPr>
          <p:nvPr>
            <p:ph type="title"/>
          </p:nvPr>
        </p:nvSpPr>
        <p:spPr>
          <a:xfrm>
            <a:off x="838200" y="160257"/>
            <a:ext cx="10515600" cy="725863"/>
          </a:xfrm>
        </p:spPr>
        <p:txBody>
          <a:bodyPr>
            <a:normAutofit/>
          </a:bodyPr>
          <a:lstStyle/>
          <a:p>
            <a:pPr algn="ctr"/>
            <a:r>
              <a:rPr lang="en-US" sz="2800" dirty="0">
                <a:latin typeface="Arial" panose="020B0604020202020204" pitchFamily="34" charset="0"/>
                <a:cs typeface="Arial" panose="020B0604020202020204" pitchFamily="34" charset="0"/>
              </a:rPr>
              <a:t>Variations of Hotel Itemizations </a:t>
            </a:r>
          </a:p>
        </p:txBody>
      </p:sp>
      <p:sp>
        <p:nvSpPr>
          <p:cNvPr id="3" name="Content Placeholder 2">
            <a:extLst>
              <a:ext uri="{FF2B5EF4-FFF2-40B4-BE49-F238E27FC236}">
                <a16:creationId xmlns:a16="http://schemas.microsoft.com/office/drawing/2014/main" id="{59A8BF37-6FDF-48D2-AA52-FCF925A67B36}"/>
              </a:ext>
            </a:extLst>
          </p:cNvPr>
          <p:cNvSpPr>
            <a:spLocks noGrp="1"/>
          </p:cNvSpPr>
          <p:nvPr>
            <p:ph idx="1"/>
          </p:nvPr>
        </p:nvSpPr>
        <p:spPr>
          <a:xfrm>
            <a:off x="838200" y="688157"/>
            <a:ext cx="10860464" cy="5938885"/>
          </a:xfrm>
        </p:spPr>
        <p:txBody>
          <a:bodyPr/>
          <a:lstStyle/>
          <a:p>
            <a:r>
              <a:rPr lang="en-US" dirty="0"/>
              <a:t>Different Rates per Night</a:t>
            </a:r>
          </a:p>
          <a:p>
            <a:pPr lvl="1"/>
            <a:r>
              <a:rPr lang="en-US" dirty="0"/>
              <a:t>Add all </a:t>
            </a:r>
            <a:r>
              <a:rPr lang="en-US" dirty="0">
                <a:latin typeface="Arial" panose="020B0604020202020204" pitchFamily="34" charset="0"/>
                <a:cs typeface="Arial" panose="020B0604020202020204" pitchFamily="34" charset="0"/>
              </a:rPr>
              <a:t>the</a:t>
            </a:r>
            <a:r>
              <a:rPr lang="en-US" dirty="0"/>
              <a:t> different nights’ rates and divide by the number of nights</a:t>
            </a:r>
          </a:p>
          <a:p>
            <a:pPr lvl="1"/>
            <a:r>
              <a:rPr lang="en-US" dirty="0"/>
              <a:t>This will have to be done with all taxes also as tax rates change when room rates change. </a:t>
            </a:r>
          </a:p>
          <a:p>
            <a:pPr lvl="1"/>
            <a:r>
              <a:rPr lang="en-US" dirty="0"/>
              <a:t>Sometimes the total will not come out matching evenly with the total amount on the receipt. It is usually by cents. Click on one of the hotel tax fields in the report and adjust the tax amount so it matches the receipt total. </a:t>
            </a:r>
          </a:p>
          <a:p>
            <a:pPr lvl="1"/>
            <a:endParaRPr lang="en-US" dirty="0"/>
          </a:p>
        </p:txBody>
      </p:sp>
      <p:pic>
        <p:nvPicPr>
          <p:cNvPr id="5" name="Picture 4">
            <a:extLst>
              <a:ext uri="{FF2B5EF4-FFF2-40B4-BE49-F238E27FC236}">
                <a16:creationId xmlns:a16="http://schemas.microsoft.com/office/drawing/2014/main" id="{047B8D87-1787-4885-99A0-87B9FB1F6756}"/>
              </a:ext>
            </a:extLst>
          </p:cNvPr>
          <p:cNvPicPr>
            <a:picLocks noChangeAspect="1"/>
          </p:cNvPicPr>
          <p:nvPr/>
        </p:nvPicPr>
        <p:blipFill>
          <a:blip r:embed="rId2"/>
          <a:stretch>
            <a:fillRect/>
          </a:stretch>
        </p:blipFill>
        <p:spPr>
          <a:xfrm>
            <a:off x="838200" y="3499750"/>
            <a:ext cx="5129016" cy="3054285"/>
          </a:xfrm>
          <a:prstGeom prst="rect">
            <a:avLst/>
          </a:prstGeom>
        </p:spPr>
      </p:pic>
      <p:cxnSp>
        <p:nvCxnSpPr>
          <p:cNvPr id="7" name="Straight Arrow Connector 6">
            <a:extLst>
              <a:ext uri="{FF2B5EF4-FFF2-40B4-BE49-F238E27FC236}">
                <a16:creationId xmlns:a16="http://schemas.microsoft.com/office/drawing/2014/main" id="{9F87854A-D54D-478C-870B-353FF799E363}"/>
              </a:ext>
            </a:extLst>
          </p:cNvPr>
          <p:cNvCxnSpPr>
            <a:cxnSpLocks/>
          </p:cNvCxnSpPr>
          <p:nvPr/>
        </p:nvCxnSpPr>
        <p:spPr>
          <a:xfrm>
            <a:off x="4901939" y="3649376"/>
            <a:ext cx="603315"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600EA09-2D4D-4C43-82F3-92C2B8C05DAF}"/>
              </a:ext>
            </a:extLst>
          </p:cNvPr>
          <p:cNvCxnSpPr>
            <a:cxnSpLocks/>
          </p:cNvCxnSpPr>
          <p:nvPr/>
        </p:nvCxnSpPr>
        <p:spPr>
          <a:xfrm flipH="1">
            <a:off x="1036949" y="5033913"/>
            <a:ext cx="38649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8F5E2B58-55CB-4A68-81C4-D43E0EF79DDE}"/>
              </a:ext>
            </a:extLst>
          </p:cNvPr>
          <p:cNvPicPr>
            <a:picLocks noChangeAspect="1"/>
          </p:cNvPicPr>
          <p:nvPr/>
        </p:nvPicPr>
        <p:blipFill>
          <a:blip r:embed="rId3"/>
          <a:stretch>
            <a:fillRect/>
          </a:stretch>
        </p:blipFill>
        <p:spPr>
          <a:xfrm>
            <a:off x="6045724" y="3429000"/>
            <a:ext cx="5506825" cy="3125035"/>
          </a:xfrm>
          <a:prstGeom prst="rect">
            <a:avLst/>
          </a:prstGeom>
        </p:spPr>
      </p:pic>
      <p:cxnSp>
        <p:nvCxnSpPr>
          <p:cNvPr id="18" name="Straight Arrow Connector 17">
            <a:extLst>
              <a:ext uri="{FF2B5EF4-FFF2-40B4-BE49-F238E27FC236}">
                <a16:creationId xmlns:a16="http://schemas.microsoft.com/office/drawing/2014/main" id="{66E9E4EE-2875-4984-8142-E8B3A3C96FD5}"/>
              </a:ext>
            </a:extLst>
          </p:cNvPr>
          <p:cNvCxnSpPr>
            <a:cxnSpLocks/>
          </p:cNvCxnSpPr>
          <p:nvPr/>
        </p:nvCxnSpPr>
        <p:spPr>
          <a:xfrm>
            <a:off x="9502219" y="4864232"/>
            <a:ext cx="38649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B13E3C9-01E5-4254-B677-49E063253782}"/>
              </a:ext>
            </a:extLst>
          </p:cNvPr>
          <p:cNvCxnSpPr>
            <a:cxnSpLocks/>
          </p:cNvCxnSpPr>
          <p:nvPr/>
        </p:nvCxnSpPr>
        <p:spPr>
          <a:xfrm>
            <a:off x="10416617" y="3736623"/>
            <a:ext cx="537328"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2647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AF892-B7ED-DF64-3F57-A8A2A70B6EE5}"/>
              </a:ext>
            </a:extLst>
          </p:cNvPr>
          <p:cNvSpPr>
            <a:spLocks noGrp="1"/>
          </p:cNvSpPr>
          <p:nvPr>
            <p:ph type="title"/>
          </p:nvPr>
        </p:nvSpPr>
        <p:spPr>
          <a:xfrm>
            <a:off x="838200" y="272373"/>
            <a:ext cx="10515600" cy="1916345"/>
          </a:xfrm>
        </p:spPr>
        <p:txBody>
          <a:bodyPr>
            <a:noAutofit/>
          </a:bodyPr>
          <a:lstStyle/>
          <a:p>
            <a:r>
              <a:rPr lang="en-US" sz="2400" dirty="0">
                <a:latin typeface="Arial" panose="020B0604020202020204" pitchFamily="34" charset="0"/>
                <a:cs typeface="Arial" panose="020B0604020202020204" pitchFamily="34" charset="0"/>
              </a:rPr>
              <a:t>Once you click on edit, a window appears and here is where you add the business purpose.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Once you have chosen the business purpose, click next at the bottom of the window and it will take you to another window to click save.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It will then show the highlighted itemizations again and you will edit and click allocate.</a:t>
            </a:r>
          </a:p>
        </p:txBody>
      </p:sp>
      <p:pic>
        <p:nvPicPr>
          <p:cNvPr id="5" name="Content Placeholder 4">
            <a:extLst>
              <a:ext uri="{FF2B5EF4-FFF2-40B4-BE49-F238E27FC236}">
                <a16:creationId xmlns:a16="http://schemas.microsoft.com/office/drawing/2014/main" id="{23E3AF22-8113-DE28-3A13-C274561C8091}"/>
              </a:ext>
            </a:extLst>
          </p:cNvPr>
          <p:cNvPicPr>
            <a:picLocks noGrp="1" noChangeAspect="1"/>
          </p:cNvPicPr>
          <p:nvPr>
            <p:ph idx="1"/>
          </p:nvPr>
        </p:nvPicPr>
        <p:blipFill>
          <a:blip r:embed="rId2"/>
          <a:stretch>
            <a:fillRect/>
          </a:stretch>
        </p:blipFill>
        <p:spPr>
          <a:xfrm>
            <a:off x="756745" y="2285995"/>
            <a:ext cx="10597055" cy="4485350"/>
          </a:xfrm>
        </p:spPr>
      </p:pic>
      <p:cxnSp>
        <p:nvCxnSpPr>
          <p:cNvPr id="7" name="Straight Arrow Connector 6">
            <a:extLst>
              <a:ext uri="{FF2B5EF4-FFF2-40B4-BE49-F238E27FC236}">
                <a16:creationId xmlns:a16="http://schemas.microsoft.com/office/drawing/2014/main" id="{D751D067-2922-54C8-601C-E88ABAD86D14}"/>
              </a:ext>
            </a:extLst>
          </p:cNvPr>
          <p:cNvCxnSpPr>
            <a:cxnSpLocks/>
          </p:cNvCxnSpPr>
          <p:nvPr/>
        </p:nvCxnSpPr>
        <p:spPr>
          <a:xfrm flipH="1">
            <a:off x="5633545" y="3899338"/>
            <a:ext cx="8513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0CD39B0-26ED-BF35-E705-4A9D45C1D908}"/>
              </a:ext>
            </a:extLst>
          </p:cNvPr>
          <p:cNvCxnSpPr>
            <a:cxnSpLocks/>
          </p:cNvCxnSpPr>
          <p:nvPr/>
        </p:nvCxnSpPr>
        <p:spPr>
          <a:xfrm flipH="1">
            <a:off x="6043448" y="4420882"/>
            <a:ext cx="863190" cy="1051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EC0D616-E89F-F8CC-0C3F-9E424DFB3E96}"/>
              </a:ext>
            </a:extLst>
          </p:cNvPr>
          <p:cNvCxnSpPr>
            <a:cxnSpLocks/>
          </p:cNvCxnSpPr>
          <p:nvPr/>
        </p:nvCxnSpPr>
        <p:spPr>
          <a:xfrm>
            <a:off x="5930853" y="6526306"/>
            <a:ext cx="128226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2960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3D5A2-2AE0-F58A-7829-66223BC6E3B2}"/>
              </a:ext>
            </a:extLst>
          </p:cNvPr>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Once again, click on More Actions and then choose allocate.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It will then take you to the  allocation screen. </a:t>
            </a:r>
          </a:p>
        </p:txBody>
      </p:sp>
      <p:pic>
        <p:nvPicPr>
          <p:cNvPr id="7" name="Content Placeholder 6">
            <a:extLst>
              <a:ext uri="{FF2B5EF4-FFF2-40B4-BE49-F238E27FC236}">
                <a16:creationId xmlns:a16="http://schemas.microsoft.com/office/drawing/2014/main" id="{75DECC41-3541-645B-E44E-6EB34C12E014}"/>
              </a:ext>
            </a:extLst>
          </p:cNvPr>
          <p:cNvPicPr>
            <a:picLocks noGrp="1" noChangeAspect="1"/>
          </p:cNvPicPr>
          <p:nvPr>
            <p:ph idx="1"/>
          </p:nvPr>
        </p:nvPicPr>
        <p:blipFill>
          <a:blip r:embed="rId3"/>
          <a:stretch>
            <a:fillRect/>
          </a:stretch>
        </p:blipFill>
        <p:spPr>
          <a:xfrm>
            <a:off x="838200" y="1825625"/>
            <a:ext cx="10515600" cy="4774872"/>
          </a:xfrm>
        </p:spPr>
      </p:pic>
      <p:cxnSp>
        <p:nvCxnSpPr>
          <p:cNvPr id="9" name="Straight Arrow Connector 8">
            <a:extLst>
              <a:ext uri="{FF2B5EF4-FFF2-40B4-BE49-F238E27FC236}">
                <a16:creationId xmlns:a16="http://schemas.microsoft.com/office/drawing/2014/main" id="{8C18A491-2218-F1A5-2B9E-F9DF8815011A}"/>
              </a:ext>
            </a:extLst>
          </p:cNvPr>
          <p:cNvCxnSpPr>
            <a:cxnSpLocks/>
          </p:cNvCxnSpPr>
          <p:nvPr/>
        </p:nvCxnSpPr>
        <p:spPr>
          <a:xfrm flipH="1">
            <a:off x="4456051" y="3291304"/>
            <a:ext cx="83031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D3DA5BE-C354-3FF5-DFA8-E5A9E3264C54}"/>
              </a:ext>
            </a:extLst>
          </p:cNvPr>
          <p:cNvCxnSpPr>
            <a:cxnSpLocks/>
          </p:cNvCxnSpPr>
          <p:nvPr/>
        </p:nvCxnSpPr>
        <p:spPr>
          <a:xfrm flipH="1">
            <a:off x="4274692" y="4177639"/>
            <a:ext cx="143991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2764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6663D-B300-49AD-A328-BD4E4906D79F}"/>
              </a:ext>
            </a:extLst>
          </p:cNvPr>
          <p:cNvSpPr>
            <a:spLocks noGrp="1"/>
          </p:cNvSpPr>
          <p:nvPr>
            <p:ph type="title"/>
          </p:nvPr>
        </p:nvSpPr>
        <p:spPr>
          <a:xfrm>
            <a:off x="838200" y="1"/>
            <a:ext cx="10515600" cy="1690688"/>
          </a:xfrm>
        </p:spPr>
        <p:txBody>
          <a:bodyPr>
            <a:noAutofit/>
          </a:bodyPr>
          <a:lstStyle/>
          <a:p>
            <a:r>
              <a:rPr lang="en-US" sz="2400" dirty="0">
                <a:latin typeface="Arial" panose="020B0604020202020204" pitchFamily="34" charset="0"/>
                <a:cs typeface="Arial" panose="020B0604020202020204" pitchFamily="34" charset="0"/>
              </a:rPr>
              <a:t>You are now at the “Report Header.” This is where you start creating the report. </a:t>
            </a:r>
            <a:br>
              <a:rPr lang="en-US" sz="2400" dirty="0">
                <a:latin typeface="Arial" panose="020B0604020202020204" pitchFamily="34" charset="0"/>
                <a:cs typeface="Arial" panose="020B0604020202020204" pitchFamily="34" charset="0"/>
              </a:rPr>
            </a:br>
            <a:r>
              <a:rPr lang="en-US" sz="2400" dirty="0">
                <a:solidFill>
                  <a:srgbClr val="FF0000"/>
                </a:solidFill>
                <a:latin typeface="Arial" panose="020B0604020202020204" pitchFamily="34" charset="0"/>
                <a:cs typeface="Arial" panose="020B0604020202020204" pitchFamily="34" charset="0"/>
              </a:rPr>
              <a:t>Note** The Organization and Accounts that appear on the report header CANNOT be changed. This is the default information on the person who the report is for. Changing this information will be covered later </a:t>
            </a:r>
          </a:p>
        </p:txBody>
      </p:sp>
      <p:cxnSp>
        <p:nvCxnSpPr>
          <p:cNvPr id="6" name="Straight Arrow Connector 5">
            <a:extLst>
              <a:ext uri="{FF2B5EF4-FFF2-40B4-BE49-F238E27FC236}">
                <a16:creationId xmlns:a16="http://schemas.microsoft.com/office/drawing/2014/main" id="{C5139B3E-6BD8-4651-A84C-5F1099E9B696}"/>
              </a:ext>
            </a:extLst>
          </p:cNvPr>
          <p:cNvCxnSpPr>
            <a:cxnSpLocks/>
          </p:cNvCxnSpPr>
          <p:nvPr/>
        </p:nvCxnSpPr>
        <p:spPr>
          <a:xfrm flipV="1">
            <a:off x="3178206" y="4563122"/>
            <a:ext cx="0" cy="83450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982298D-A64B-4484-B85B-B64F2E83A4CA}"/>
              </a:ext>
            </a:extLst>
          </p:cNvPr>
          <p:cNvCxnSpPr>
            <a:cxnSpLocks/>
          </p:cNvCxnSpPr>
          <p:nvPr/>
        </p:nvCxnSpPr>
        <p:spPr>
          <a:xfrm flipH="1" flipV="1">
            <a:off x="4678532" y="4563122"/>
            <a:ext cx="2" cy="8966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1" name="Content Placeholder 20">
            <a:extLst>
              <a:ext uri="{FF2B5EF4-FFF2-40B4-BE49-F238E27FC236}">
                <a16:creationId xmlns:a16="http://schemas.microsoft.com/office/drawing/2014/main" id="{B7BC0244-8DB4-2DAE-870E-07DB7A26F83F}"/>
              </a:ext>
            </a:extLst>
          </p:cNvPr>
          <p:cNvPicPr>
            <a:picLocks noGrp="1" noChangeAspect="1"/>
          </p:cNvPicPr>
          <p:nvPr>
            <p:ph idx="1"/>
          </p:nvPr>
        </p:nvPicPr>
        <p:blipFill>
          <a:blip r:embed="rId2"/>
          <a:stretch>
            <a:fillRect/>
          </a:stretch>
        </p:blipFill>
        <p:spPr>
          <a:xfrm>
            <a:off x="953312" y="1815897"/>
            <a:ext cx="9198304" cy="4676978"/>
          </a:xfrm>
        </p:spPr>
      </p:pic>
      <p:cxnSp>
        <p:nvCxnSpPr>
          <p:cNvPr id="11" name="Straight Arrow Connector 10">
            <a:extLst>
              <a:ext uri="{FF2B5EF4-FFF2-40B4-BE49-F238E27FC236}">
                <a16:creationId xmlns:a16="http://schemas.microsoft.com/office/drawing/2014/main" id="{2665318F-482A-480D-41D3-A696422611B8}"/>
              </a:ext>
            </a:extLst>
          </p:cNvPr>
          <p:cNvCxnSpPr>
            <a:cxnSpLocks/>
          </p:cNvCxnSpPr>
          <p:nvPr/>
        </p:nvCxnSpPr>
        <p:spPr>
          <a:xfrm flipV="1">
            <a:off x="7765506" y="4719782"/>
            <a:ext cx="0" cy="4747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9F0B965-4CF2-1C4B-4635-B45F2EE9D85A}"/>
              </a:ext>
            </a:extLst>
          </p:cNvPr>
          <p:cNvCxnSpPr>
            <a:cxnSpLocks/>
          </p:cNvCxnSpPr>
          <p:nvPr/>
        </p:nvCxnSpPr>
        <p:spPr>
          <a:xfrm flipV="1">
            <a:off x="6507804" y="4563122"/>
            <a:ext cx="0" cy="6314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379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FBEC1-BE81-FB2B-E7EA-6E96D1329380}"/>
              </a:ext>
            </a:extLst>
          </p:cNvPr>
          <p:cNvSpPr>
            <a:spLocks noGrp="1"/>
          </p:cNvSpPr>
          <p:nvPr>
            <p:ph type="title"/>
          </p:nvPr>
        </p:nvSpPr>
        <p:spPr/>
        <p:txBody>
          <a:bodyPr>
            <a:normAutofit fontScale="90000"/>
          </a:bodyPr>
          <a:lstStyle/>
          <a:p>
            <a:r>
              <a:rPr lang="en-US" sz="2700" dirty="0">
                <a:latin typeface="Arial" panose="020B0604020202020204" pitchFamily="34" charset="0"/>
                <a:cs typeface="Arial" panose="020B0604020202020204" pitchFamily="34" charset="0"/>
              </a:rPr>
              <a:t>Once you are at the allocation screen, click on the add button. </a:t>
            </a:r>
            <a:br>
              <a:rPr lang="en-US" sz="2700" dirty="0">
                <a:latin typeface="Arial" panose="020B0604020202020204" pitchFamily="34" charset="0"/>
                <a:cs typeface="Arial" panose="020B0604020202020204" pitchFamily="34" charset="0"/>
              </a:rPr>
            </a:br>
            <a:r>
              <a:rPr lang="en-US" sz="2700" dirty="0">
                <a:latin typeface="Arial" panose="020B0604020202020204" pitchFamily="34" charset="0"/>
                <a:cs typeface="Arial" panose="020B0604020202020204" pitchFamily="34" charset="0"/>
              </a:rPr>
              <a:t>The default information from your report header will appear. </a:t>
            </a:r>
            <a:br>
              <a:rPr lang="en-US" sz="2700" dirty="0">
                <a:latin typeface="Arial" panose="020B0604020202020204" pitchFamily="34" charset="0"/>
                <a:cs typeface="Arial" panose="020B0604020202020204" pitchFamily="34" charset="0"/>
              </a:rPr>
            </a:br>
            <a:r>
              <a:rPr lang="en-US" sz="2700" dirty="0">
                <a:latin typeface="Arial" panose="020B0604020202020204" pitchFamily="34" charset="0"/>
                <a:cs typeface="Arial" panose="020B0604020202020204" pitchFamily="34" charset="0"/>
              </a:rPr>
              <a:t>You can either click save at this point or you can allocate to another Org in your division</a:t>
            </a:r>
            <a:r>
              <a:rPr lang="en-US" sz="2400" dirty="0"/>
              <a:t>. </a:t>
            </a:r>
          </a:p>
        </p:txBody>
      </p:sp>
      <p:pic>
        <p:nvPicPr>
          <p:cNvPr id="5" name="Content Placeholder 4">
            <a:extLst>
              <a:ext uri="{FF2B5EF4-FFF2-40B4-BE49-F238E27FC236}">
                <a16:creationId xmlns:a16="http://schemas.microsoft.com/office/drawing/2014/main" id="{1479DE3D-5707-F28B-9F76-DA71C4B6C4D6}"/>
              </a:ext>
            </a:extLst>
          </p:cNvPr>
          <p:cNvPicPr>
            <a:picLocks noGrp="1" noChangeAspect="1"/>
          </p:cNvPicPr>
          <p:nvPr>
            <p:ph idx="1"/>
          </p:nvPr>
        </p:nvPicPr>
        <p:blipFill>
          <a:blip r:embed="rId2"/>
          <a:stretch>
            <a:fillRect/>
          </a:stretch>
        </p:blipFill>
        <p:spPr>
          <a:xfrm>
            <a:off x="838200" y="1825625"/>
            <a:ext cx="10607566" cy="4900996"/>
          </a:xfrm>
        </p:spPr>
      </p:pic>
      <p:cxnSp>
        <p:nvCxnSpPr>
          <p:cNvPr id="7" name="Straight Arrow Connector 6">
            <a:extLst>
              <a:ext uri="{FF2B5EF4-FFF2-40B4-BE49-F238E27FC236}">
                <a16:creationId xmlns:a16="http://schemas.microsoft.com/office/drawing/2014/main" id="{BB8484CE-64D1-44BB-101D-E8ED970DC6FA}"/>
              </a:ext>
            </a:extLst>
          </p:cNvPr>
          <p:cNvCxnSpPr>
            <a:cxnSpLocks/>
          </p:cNvCxnSpPr>
          <p:nvPr/>
        </p:nvCxnSpPr>
        <p:spPr>
          <a:xfrm>
            <a:off x="7357242" y="5945724"/>
            <a:ext cx="95644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1612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25483-9867-CE2D-D9BD-06FC4923CF1C}"/>
              </a:ext>
            </a:extLst>
          </p:cNvPr>
          <p:cNvSpPr>
            <a:spLocks noGrp="1"/>
          </p:cNvSpPr>
          <p:nvPr>
            <p:ph type="title"/>
          </p:nvPr>
        </p:nvSpPr>
        <p:spPr/>
        <p:txBody>
          <a:bodyPr>
            <a:noAutofit/>
          </a:bodyPr>
          <a:lstStyle/>
          <a:p>
            <a:r>
              <a:rPr lang="en-US" sz="2400" dirty="0">
                <a:latin typeface="Arial" panose="020B0604020202020204" pitchFamily="34" charset="0"/>
                <a:cs typeface="Arial" panose="020B0604020202020204" pitchFamily="34" charset="0"/>
              </a:rPr>
              <a:t>If you choose to charge another Org and account, you stay on the allocation page</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Click on the first Organization field.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This then will bring up a window that will show the Orgs you can allocate to.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Change the Org to the one you want to charge. </a:t>
            </a:r>
          </a:p>
        </p:txBody>
      </p:sp>
      <p:pic>
        <p:nvPicPr>
          <p:cNvPr id="5" name="Content Placeholder 4">
            <a:extLst>
              <a:ext uri="{FF2B5EF4-FFF2-40B4-BE49-F238E27FC236}">
                <a16:creationId xmlns:a16="http://schemas.microsoft.com/office/drawing/2014/main" id="{62863F4A-5AEA-B9E0-1825-2241CEDCD798}"/>
              </a:ext>
            </a:extLst>
          </p:cNvPr>
          <p:cNvPicPr>
            <a:picLocks noGrp="1" noChangeAspect="1"/>
          </p:cNvPicPr>
          <p:nvPr>
            <p:ph idx="1"/>
          </p:nvPr>
        </p:nvPicPr>
        <p:blipFill>
          <a:blip r:embed="rId2"/>
          <a:stretch>
            <a:fillRect/>
          </a:stretch>
        </p:blipFill>
        <p:spPr>
          <a:xfrm>
            <a:off x="838200" y="1974715"/>
            <a:ext cx="10407869" cy="4646802"/>
          </a:xfrm>
        </p:spPr>
      </p:pic>
      <p:cxnSp>
        <p:nvCxnSpPr>
          <p:cNvPr id="7" name="Straight Arrow Connector 6">
            <a:extLst>
              <a:ext uri="{FF2B5EF4-FFF2-40B4-BE49-F238E27FC236}">
                <a16:creationId xmlns:a16="http://schemas.microsoft.com/office/drawing/2014/main" id="{D2496CCB-2CD5-C1E3-2CD5-6D603D8289C0}"/>
              </a:ext>
            </a:extLst>
          </p:cNvPr>
          <p:cNvCxnSpPr>
            <a:cxnSpLocks/>
          </p:cNvCxnSpPr>
          <p:nvPr/>
        </p:nvCxnSpPr>
        <p:spPr>
          <a:xfrm flipH="1">
            <a:off x="8583710" y="3718314"/>
            <a:ext cx="93966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3741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A1CA6-916A-45EA-5FFE-B0CA403C35D7}"/>
              </a:ext>
            </a:extLst>
          </p:cNvPr>
          <p:cNvSpPr>
            <a:spLocks noGrp="1"/>
          </p:cNvSpPr>
          <p:nvPr>
            <p:ph type="title"/>
          </p:nvPr>
        </p:nvSpPr>
        <p:spPr>
          <a:xfrm>
            <a:off x="838200" y="141891"/>
            <a:ext cx="10515600" cy="2254468"/>
          </a:xfrm>
        </p:spPr>
        <p:txBody>
          <a:bodyPr>
            <a:normAutofit fontScale="90000"/>
          </a:bodyPr>
          <a:lstStyle/>
          <a:p>
            <a:r>
              <a:rPr lang="en-US" sz="2400" dirty="0">
                <a:latin typeface="Arial" panose="020B0604020202020204" pitchFamily="34" charset="0"/>
                <a:cs typeface="Arial" panose="020B0604020202020204" pitchFamily="34" charset="0"/>
              </a:rPr>
              <a:t>After filling in the Org you want to change, click on the Account/Proj field and choose the account you need.</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Go to the Org/Dept Use field and change the Org to match the one you have in the first Org field. You will get an error message if they do not match.</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Click on the Dept Use field and enter (000) unassigned. If your dept uses Dept Use Codes, enter the one you need. Click save</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3836655D-F21B-E7AB-DE3E-EA3465B660F4}"/>
              </a:ext>
            </a:extLst>
          </p:cNvPr>
          <p:cNvPicPr>
            <a:picLocks noGrp="1" noChangeAspect="1"/>
          </p:cNvPicPr>
          <p:nvPr>
            <p:ph idx="1"/>
          </p:nvPr>
        </p:nvPicPr>
        <p:blipFill>
          <a:blip r:embed="rId2"/>
          <a:stretch>
            <a:fillRect/>
          </a:stretch>
        </p:blipFill>
        <p:spPr>
          <a:xfrm>
            <a:off x="881555" y="2007476"/>
            <a:ext cx="10428889" cy="4708633"/>
          </a:xfrm>
        </p:spPr>
      </p:pic>
      <p:cxnSp>
        <p:nvCxnSpPr>
          <p:cNvPr id="7" name="Straight Arrow Connector 6">
            <a:extLst>
              <a:ext uri="{FF2B5EF4-FFF2-40B4-BE49-F238E27FC236}">
                <a16:creationId xmlns:a16="http://schemas.microsoft.com/office/drawing/2014/main" id="{809438FD-44AF-17E6-3E12-24710E5049B2}"/>
              </a:ext>
            </a:extLst>
          </p:cNvPr>
          <p:cNvCxnSpPr>
            <a:cxnSpLocks/>
          </p:cNvCxnSpPr>
          <p:nvPr/>
        </p:nvCxnSpPr>
        <p:spPr>
          <a:xfrm flipH="1">
            <a:off x="7840717" y="4261944"/>
            <a:ext cx="132430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0870045-C466-C4B7-9B69-1D2C2F553B51}"/>
              </a:ext>
            </a:extLst>
          </p:cNvPr>
          <p:cNvCxnSpPr/>
          <p:nvPr/>
        </p:nvCxnSpPr>
        <p:spPr>
          <a:xfrm>
            <a:off x="9249103" y="5423338"/>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EB6475B-C6F3-D7D9-AA14-377C1A1C7E06}"/>
              </a:ext>
            </a:extLst>
          </p:cNvPr>
          <p:cNvCxnSpPr>
            <a:cxnSpLocks/>
          </p:cNvCxnSpPr>
          <p:nvPr/>
        </p:nvCxnSpPr>
        <p:spPr>
          <a:xfrm>
            <a:off x="7199586" y="5896303"/>
            <a:ext cx="100899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Arrow: Curved Left 14">
            <a:extLst>
              <a:ext uri="{FF2B5EF4-FFF2-40B4-BE49-F238E27FC236}">
                <a16:creationId xmlns:a16="http://schemas.microsoft.com/office/drawing/2014/main" id="{69E95770-A58F-1B04-023C-5408DFC63C4A}"/>
              </a:ext>
            </a:extLst>
          </p:cNvPr>
          <p:cNvSpPr/>
          <p:nvPr/>
        </p:nvSpPr>
        <p:spPr>
          <a:xfrm>
            <a:off x="8834996" y="3651796"/>
            <a:ext cx="1324304" cy="1393170"/>
          </a:xfrm>
          <a:prstGeom prst="curvedLeftArrow">
            <a:avLst>
              <a:gd name="adj1" fmla="val 0"/>
              <a:gd name="adj2" fmla="val 50000"/>
              <a:gd name="adj3" fmla="val 26587"/>
            </a:avLst>
          </a:prstGeom>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604534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271E0-CD35-9442-8D06-D6F4F212A555}"/>
              </a:ext>
            </a:extLst>
          </p:cNvPr>
          <p:cNvSpPr>
            <a:spLocks noGrp="1"/>
          </p:cNvSpPr>
          <p:nvPr>
            <p:ph type="title"/>
          </p:nvPr>
        </p:nvSpPr>
        <p:spPr/>
        <p:txBody>
          <a:bodyPr>
            <a:noAutofit/>
          </a:bodyPr>
          <a:lstStyle/>
          <a:p>
            <a:r>
              <a:rPr lang="en-US" sz="2400" dirty="0">
                <a:latin typeface="Arial" panose="020B0604020202020204" pitchFamily="34" charset="0"/>
                <a:cs typeface="Arial" panose="020B0604020202020204" pitchFamily="34" charset="0"/>
              </a:rPr>
              <a:t>Once you click save, it will bring you to another dialogue box.</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Click on the box next to Organization and the box with the account.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Once you have looked at it and it is correct, click save and the allocation will be done.</a:t>
            </a:r>
          </a:p>
        </p:txBody>
      </p:sp>
      <p:pic>
        <p:nvPicPr>
          <p:cNvPr id="5" name="Content Placeholder 4">
            <a:extLst>
              <a:ext uri="{FF2B5EF4-FFF2-40B4-BE49-F238E27FC236}">
                <a16:creationId xmlns:a16="http://schemas.microsoft.com/office/drawing/2014/main" id="{2CC7BC66-1ED9-DF53-FA1E-B768D9810D6E}"/>
              </a:ext>
            </a:extLst>
          </p:cNvPr>
          <p:cNvPicPr>
            <a:picLocks noGrp="1" noChangeAspect="1"/>
          </p:cNvPicPr>
          <p:nvPr>
            <p:ph idx="1"/>
          </p:nvPr>
        </p:nvPicPr>
        <p:blipFill>
          <a:blip r:embed="rId2"/>
          <a:stretch>
            <a:fillRect/>
          </a:stretch>
        </p:blipFill>
        <p:spPr>
          <a:xfrm>
            <a:off x="838200" y="1935984"/>
            <a:ext cx="10310648" cy="4922016"/>
          </a:xfrm>
        </p:spPr>
      </p:pic>
      <p:cxnSp>
        <p:nvCxnSpPr>
          <p:cNvPr id="4" name="Straight Arrow Connector 3">
            <a:extLst>
              <a:ext uri="{FF2B5EF4-FFF2-40B4-BE49-F238E27FC236}">
                <a16:creationId xmlns:a16="http://schemas.microsoft.com/office/drawing/2014/main" id="{C78F2085-868C-4A6F-EAE2-4C0909B407A2}"/>
              </a:ext>
            </a:extLst>
          </p:cNvPr>
          <p:cNvCxnSpPr>
            <a:cxnSpLocks/>
          </p:cNvCxnSpPr>
          <p:nvPr/>
        </p:nvCxnSpPr>
        <p:spPr>
          <a:xfrm flipV="1">
            <a:off x="1721795" y="5505856"/>
            <a:ext cx="0" cy="51556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8B461F52-4AF9-DA94-FE8E-AA0F6FFAF44C}"/>
              </a:ext>
            </a:extLst>
          </p:cNvPr>
          <p:cNvSpPr/>
          <p:nvPr/>
        </p:nvSpPr>
        <p:spPr>
          <a:xfrm>
            <a:off x="9649838" y="5763638"/>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endParaRPr>
          </a:p>
        </p:txBody>
      </p:sp>
    </p:spTree>
    <p:extLst>
      <p:ext uri="{BB962C8B-B14F-4D97-AF65-F5344CB8AC3E}">
        <p14:creationId xmlns:p14="http://schemas.microsoft.com/office/powerpoint/2010/main" val="2183156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6B778-202B-88E8-CFD7-4C939832315C}"/>
              </a:ext>
            </a:extLst>
          </p:cNvPr>
          <p:cNvSpPr>
            <a:spLocks noGrp="1"/>
          </p:cNvSpPr>
          <p:nvPr>
            <p:ph type="title"/>
          </p:nvPr>
        </p:nvSpPr>
        <p:spPr/>
        <p:txBody>
          <a:bodyPr>
            <a:normAutofit fontScale="90000"/>
          </a:bodyPr>
          <a:lstStyle/>
          <a:p>
            <a:r>
              <a:rPr lang="en-US" sz="2400" dirty="0">
                <a:latin typeface="Arial" panose="020B0604020202020204" pitchFamily="34" charset="0"/>
                <a:cs typeface="Arial" panose="020B0604020202020204" pitchFamily="34" charset="0"/>
              </a:rPr>
              <a:t>Once you have saved your allocations, it is time to upload the receipt.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Click on attach receipt in the window where the itemizations are showing and it will bring up this dialogue box.</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Click on upload new receipt</a:t>
            </a:r>
          </a:p>
        </p:txBody>
      </p:sp>
      <p:pic>
        <p:nvPicPr>
          <p:cNvPr id="5" name="Content Placeholder 4">
            <a:extLst>
              <a:ext uri="{FF2B5EF4-FFF2-40B4-BE49-F238E27FC236}">
                <a16:creationId xmlns:a16="http://schemas.microsoft.com/office/drawing/2014/main" id="{CAF1100C-00CA-C839-364A-CC1AA201B15E}"/>
              </a:ext>
            </a:extLst>
          </p:cNvPr>
          <p:cNvPicPr>
            <a:picLocks noGrp="1" noChangeAspect="1"/>
          </p:cNvPicPr>
          <p:nvPr>
            <p:ph idx="1"/>
          </p:nvPr>
        </p:nvPicPr>
        <p:blipFill>
          <a:blip r:embed="rId2"/>
          <a:stretch>
            <a:fillRect/>
          </a:stretch>
        </p:blipFill>
        <p:spPr>
          <a:xfrm>
            <a:off x="945932" y="2046341"/>
            <a:ext cx="10407868" cy="4690789"/>
          </a:xfrm>
        </p:spPr>
      </p:pic>
      <p:cxnSp>
        <p:nvCxnSpPr>
          <p:cNvPr id="7" name="Straight Arrow Connector 6">
            <a:extLst>
              <a:ext uri="{FF2B5EF4-FFF2-40B4-BE49-F238E27FC236}">
                <a16:creationId xmlns:a16="http://schemas.microsoft.com/office/drawing/2014/main" id="{885040FD-0FDB-B344-8A44-FB408BAE3683}"/>
              </a:ext>
            </a:extLst>
          </p:cNvPr>
          <p:cNvCxnSpPr>
            <a:cxnSpLocks/>
          </p:cNvCxnSpPr>
          <p:nvPr/>
        </p:nvCxnSpPr>
        <p:spPr>
          <a:xfrm flipV="1">
            <a:off x="4809042" y="4729655"/>
            <a:ext cx="0" cy="9038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50454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2B350-498C-4EEC-B1FA-7B92ED13B9E3}"/>
              </a:ext>
            </a:extLst>
          </p:cNvPr>
          <p:cNvSpPr>
            <a:spLocks noGrp="1"/>
          </p:cNvSpPr>
          <p:nvPr>
            <p:ph type="title"/>
          </p:nvPr>
        </p:nvSpPr>
        <p:spPr>
          <a:xfrm>
            <a:off x="838200" y="1"/>
            <a:ext cx="10515600" cy="1138134"/>
          </a:xfrm>
        </p:spPr>
        <p:txBody>
          <a:bodyPr>
            <a:normAutofit fontScale="90000"/>
          </a:bodyPr>
          <a:lstStyle/>
          <a:p>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Another dialogue box appears once you click on attach receipt</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Click on Upload new receipt and it will take you to files on your computer</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CF169F42-E695-4160-AC3B-0E94FC66EE4D}"/>
              </a:ext>
            </a:extLst>
          </p:cNvPr>
          <p:cNvSpPr>
            <a:spLocks noChangeArrowheads="1"/>
          </p:cNvSpPr>
          <p:nvPr/>
        </p:nvSpPr>
        <p:spPr bwMode="auto">
          <a:xfrm>
            <a:off x="838200" y="229071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cxnSp>
        <p:nvCxnSpPr>
          <p:cNvPr id="7" name="Straight Arrow Connector 6">
            <a:extLst>
              <a:ext uri="{FF2B5EF4-FFF2-40B4-BE49-F238E27FC236}">
                <a16:creationId xmlns:a16="http://schemas.microsoft.com/office/drawing/2014/main" id="{1359181A-6544-472F-88B7-BFA81DC90358}"/>
              </a:ext>
            </a:extLst>
          </p:cNvPr>
          <p:cNvCxnSpPr>
            <a:cxnSpLocks/>
          </p:cNvCxnSpPr>
          <p:nvPr/>
        </p:nvCxnSpPr>
        <p:spPr>
          <a:xfrm>
            <a:off x="4411744" y="4798243"/>
            <a:ext cx="70701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F7EB432-F537-0B77-CE95-DB3EFD3C581B}"/>
              </a:ext>
            </a:extLst>
          </p:cNvPr>
          <p:cNvPicPr>
            <a:picLocks noChangeAspect="1"/>
          </p:cNvPicPr>
          <p:nvPr/>
        </p:nvPicPr>
        <p:blipFill>
          <a:blip r:embed="rId2"/>
          <a:stretch>
            <a:fillRect/>
          </a:stretch>
        </p:blipFill>
        <p:spPr>
          <a:xfrm>
            <a:off x="838200" y="1286514"/>
            <a:ext cx="9052033" cy="5649308"/>
          </a:xfrm>
          <a:prstGeom prst="rect">
            <a:avLst/>
          </a:prstGeom>
        </p:spPr>
      </p:pic>
      <p:cxnSp>
        <p:nvCxnSpPr>
          <p:cNvPr id="9" name="Straight Arrow Connector 8">
            <a:extLst>
              <a:ext uri="{FF2B5EF4-FFF2-40B4-BE49-F238E27FC236}">
                <a16:creationId xmlns:a16="http://schemas.microsoft.com/office/drawing/2014/main" id="{DBF71ECE-B761-FAE6-FA38-9FF51888F7EB}"/>
              </a:ext>
            </a:extLst>
          </p:cNvPr>
          <p:cNvCxnSpPr>
            <a:cxnSpLocks/>
          </p:cNvCxnSpPr>
          <p:nvPr/>
        </p:nvCxnSpPr>
        <p:spPr>
          <a:xfrm flipV="1">
            <a:off x="4411744" y="4414345"/>
            <a:ext cx="0" cy="8828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633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7CA5-1C64-5B7F-B3DA-11FEDFE2BF69}"/>
              </a:ext>
            </a:extLst>
          </p:cNvPr>
          <p:cNvSpPr>
            <a:spLocks noGrp="1"/>
          </p:cNvSpPr>
          <p:nvPr>
            <p:ph type="title"/>
          </p:nvPr>
        </p:nvSpPr>
        <p:spPr/>
        <p:txBody>
          <a:bodyPr>
            <a:normAutofit fontScale="90000"/>
          </a:bodyPr>
          <a:lstStyle/>
          <a:p>
            <a:r>
              <a:rPr lang="en-US" sz="2700" dirty="0">
                <a:latin typeface="Arial" panose="020B0604020202020204" pitchFamily="34" charset="0"/>
                <a:cs typeface="Arial" panose="020B0604020202020204" pitchFamily="34" charset="0"/>
              </a:rPr>
              <a:t>Now your files appear, and you can click on the receipt you need and click open.</a:t>
            </a:r>
            <a:br>
              <a:rPr lang="en-US" sz="2700" dirty="0">
                <a:latin typeface="Arial" panose="020B0604020202020204" pitchFamily="34" charset="0"/>
                <a:cs typeface="Arial" panose="020B0604020202020204" pitchFamily="34" charset="0"/>
              </a:rPr>
            </a:br>
            <a:r>
              <a:rPr lang="en-US" sz="2700" dirty="0">
                <a:latin typeface="Arial" panose="020B0604020202020204" pitchFamily="34" charset="0"/>
                <a:cs typeface="Arial" panose="020B0604020202020204" pitchFamily="34" charset="0"/>
              </a:rPr>
              <a:t>Once you click on open the receipt will appear in the receipt window of the expense</a:t>
            </a:r>
            <a:r>
              <a:rPr lang="en-US" sz="2400" dirty="0"/>
              <a:t>.</a:t>
            </a:r>
          </a:p>
        </p:txBody>
      </p:sp>
      <p:pic>
        <p:nvPicPr>
          <p:cNvPr id="5" name="Content Placeholder 4">
            <a:extLst>
              <a:ext uri="{FF2B5EF4-FFF2-40B4-BE49-F238E27FC236}">
                <a16:creationId xmlns:a16="http://schemas.microsoft.com/office/drawing/2014/main" id="{579B2F6F-D2A2-4917-8EE7-0B5884AC820E}"/>
              </a:ext>
            </a:extLst>
          </p:cNvPr>
          <p:cNvPicPr>
            <a:picLocks noGrp="1" noChangeAspect="1"/>
          </p:cNvPicPr>
          <p:nvPr>
            <p:ph idx="1"/>
          </p:nvPr>
        </p:nvPicPr>
        <p:blipFill>
          <a:blip r:embed="rId2"/>
          <a:stretch>
            <a:fillRect/>
          </a:stretch>
        </p:blipFill>
        <p:spPr>
          <a:xfrm>
            <a:off x="838200" y="1825624"/>
            <a:ext cx="8649644" cy="4816913"/>
          </a:xfrm>
        </p:spPr>
      </p:pic>
      <p:cxnSp>
        <p:nvCxnSpPr>
          <p:cNvPr id="7" name="Straight Arrow Connector 6">
            <a:extLst>
              <a:ext uri="{FF2B5EF4-FFF2-40B4-BE49-F238E27FC236}">
                <a16:creationId xmlns:a16="http://schemas.microsoft.com/office/drawing/2014/main" id="{11289699-0588-C12E-FAF9-33649498EC2A}"/>
              </a:ext>
            </a:extLst>
          </p:cNvPr>
          <p:cNvCxnSpPr>
            <a:cxnSpLocks/>
          </p:cNvCxnSpPr>
          <p:nvPr/>
        </p:nvCxnSpPr>
        <p:spPr>
          <a:xfrm>
            <a:off x="5633545" y="6400800"/>
            <a:ext cx="180897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9EE8DB57-CA5D-8574-C95C-9C939EE7C7E5}"/>
              </a:ext>
            </a:extLst>
          </p:cNvPr>
          <p:cNvCxnSpPr>
            <a:cxnSpLocks/>
          </p:cNvCxnSpPr>
          <p:nvPr/>
        </p:nvCxnSpPr>
        <p:spPr>
          <a:xfrm>
            <a:off x="457200" y="4095345"/>
            <a:ext cx="54474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79523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FFEE8-478A-455B-B164-7D4BBFB2B64C}"/>
              </a:ext>
            </a:extLst>
          </p:cNvPr>
          <p:cNvSpPr>
            <a:spLocks noGrp="1"/>
          </p:cNvSpPr>
          <p:nvPr>
            <p:ph type="title"/>
          </p:nvPr>
        </p:nvSpPr>
        <p:spPr>
          <a:xfrm>
            <a:off x="976619" y="235083"/>
            <a:ext cx="10515600" cy="1305609"/>
          </a:xfrm>
        </p:spPr>
        <p:txBody>
          <a:bodyPr>
            <a:normAutofit fontScale="90000"/>
          </a:bodyPr>
          <a:lstStyle/>
          <a:p>
            <a:r>
              <a:rPr lang="en-US" sz="2800" dirty="0">
                <a:latin typeface="Arial" panose="020B0604020202020204" pitchFamily="34" charset="0"/>
                <a:cs typeface="Arial" panose="020B0604020202020204" pitchFamily="34" charset="0"/>
              </a:rPr>
              <a:t>Your receipt is now attached to the expense.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**Note- You will see at the bottom of the receipt pane that you and either remove the receipt or add another receipt or other documentation such as an Expense Exception form. </a:t>
            </a:r>
          </a:p>
        </p:txBody>
      </p:sp>
      <p:sp>
        <p:nvSpPr>
          <p:cNvPr id="4" name="Rectangle 2">
            <a:extLst>
              <a:ext uri="{FF2B5EF4-FFF2-40B4-BE49-F238E27FC236}">
                <a16:creationId xmlns:a16="http://schemas.microsoft.com/office/drawing/2014/main" id="{AE86346C-B314-476C-996A-68957552E1D7}"/>
              </a:ext>
            </a:extLst>
          </p:cNvPr>
          <p:cNvSpPr>
            <a:spLocks noChangeArrowheads="1"/>
          </p:cNvSpPr>
          <p:nvPr/>
        </p:nvSpPr>
        <p:spPr bwMode="auto">
          <a:xfrm>
            <a:off x="1018095" y="231899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cxnSp>
        <p:nvCxnSpPr>
          <p:cNvPr id="7" name="Straight Arrow Connector 6">
            <a:extLst>
              <a:ext uri="{FF2B5EF4-FFF2-40B4-BE49-F238E27FC236}">
                <a16:creationId xmlns:a16="http://schemas.microsoft.com/office/drawing/2014/main" id="{F1052A7D-2BE6-45DA-8568-A6E1060AF781}"/>
              </a:ext>
            </a:extLst>
          </p:cNvPr>
          <p:cNvCxnSpPr>
            <a:cxnSpLocks/>
          </p:cNvCxnSpPr>
          <p:nvPr/>
        </p:nvCxnSpPr>
        <p:spPr>
          <a:xfrm>
            <a:off x="5260157" y="4930219"/>
            <a:ext cx="0" cy="6693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AE317D2-2F14-B097-C305-EB94B565CB9F}"/>
              </a:ext>
            </a:extLst>
          </p:cNvPr>
          <p:cNvPicPr>
            <a:picLocks noChangeAspect="1"/>
          </p:cNvPicPr>
          <p:nvPr/>
        </p:nvPicPr>
        <p:blipFill>
          <a:blip r:embed="rId2"/>
          <a:stretch>
            <a:fillRect/>
          </a:stretch>
        </p:blipFill>
        <p:spPr>
          <a:xfrm>
            <a:off x="838200" y="1602558"/>
            <a:ext cx="9683015" cy="5133905"/>
          </a:xfrm>
          <a:prstGeom prst="rect">
            <a:avLst/>
          </a:prstGeom>
        </p:spPr>
      </p:pic>
      <p:cxnSp>
        <p:nvCxnSpPr>
          <p:cNvPr id="9" name="Straight Arrow Connector 8">
            <a:extLst>
              <a:ext uri="{FF2B5EF4-FFF2-40B4-BE49-F238E27FC236}">
                <a16:creationId xmlns:a16="http://schemas.microsoft.com/office/drawing/2014/main" id="{819FC754-0958-3066-F89C-B7992248B513}"/>
              </a:ext>
            </a:extLst>
          </p:cNvPr>
          <p:cNvCxnSpPr>
            <a:cxnSpLocks/>
          </p:cNvCxnSpPr>
          <p:nvPr/>
        </p:nvCxnSpPr>
        <p:spPr>
          <a:xfrm>
            <a:off x="5387015" y="6415928"/>
            <a:ext cx="1169044" cy="22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1800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3D94-0FEE-AE2B-EA24-E1B2A75DF795}"/>
              </a:ext>
            </a:extLst>
          </p:cNvPr>
          <p:cNvSpPr>
            <a:spLocks noGrp="1"/>
          </p:cNvSpPr>
          <p:nvPr>
            <p:ph type="title"/>
          </p:nvPr>
        </p:nvSpPr>
        <p:spPr>
          <a:xfrm>
            <a:off x="799392" y="126460"/>
            <a:ext cx="10515600" cy="1535045"/>
          </a:xfrm>
        </p:spPr>
        <p:txBody>
          <a:bodyPr>
            <a:normAutofit/>
          </a:bodyPr>
          <a:lstStyle/>
          <a:p>
            <a:r>
              <a:rPr lang="en-US" sz="2400" dirty="0">
                <a:latin typeface="Arial" panose="020B0604020202020204" pitchFamily="34" charset="0"/>
                <a:cs typeface="Arial" panose="020B0604020202020204" pitchFamily="34" charset="0"/>
              </a:rPr>
              <a:t>Now click save expense and it will take you back to the screen to add more expenses. </a:t>
            </a:r>
          </a:p>
        </p:txBody>
      </p:sp>
      <p:pic>
        <p:nvPicPr>
          <p:cNvPr id="5" name="Content Placeholder 4">
            <a:extLst>
              <a:ext uri="{FF2B5EF4-FFF2-40B4-BE49-F238E27FC236}">
                <a16:creationId xmlns:a16="http://schemas.microsoft.com/office/drawing/2014/main" id="{B8EA0553-E3B3-073F-0643-ED69E3161D50}"/>
              </a:ext>
            </a:extLst>
          </p:cNvPr>
          <p:cNvPicPr>
            <a:picLocks noGrp="1" noChangeAspect="1"/>
          </p:cNvPicPr>
          <p:nvPr>
            <p:ph idx="1"/>
          </p:nvPr>
        </p:nvPicPr>
        <p:blipFill>
          <a:blip r:embed="rId2"/>
          <a:stretch>
            <a:fillRect/>
          </a:stretch>
        </p:blipFill>
        <p:spPr>
          <a:xfrm>
            <a:off x="788043" y="1371601"/>
            <a:ext cx="10515600" cy="4900524"/>
          </a:xfrm>
        </p:spPr>
      </p:pic>
      <p:cxnSp>
        <p:nvCxnSpPr>
          <p:cNvPr id="7" name="Straight Arrow Connector 6">
            <a:extLst>
              <a:ext uri="{FF2B5EF4-FFF2-40B4-BE49-F238E27FC236}">
                <a16:creationId xmlns:a16="http://schemas.microsoft.com/office/drawing/2014/main" id="{CA9D4430-5E30-221F-5F10-4FC75E1BAC49}"/>
              </a:ext>
            </a:extLst>
          </p:cNvPr>
          <p:cNvCxnSpPr>
            <a:cxnSpLocks/>
          </p:cNvCxnSpPr>
          <p:nvPr/>
        </p:nvCxnSpPr>
        <p:spPr>
          <a:xfrm flipV="1">
            <a:off x="10684787" y="1811931"/>
            <a:ext cx="0" cy="5555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50963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C5CF-9740-4C4B-96F1-C6919A233A6D}"/>
              </a:ext>
            </a:extLst>
          </p:cNvPr>
          <p:cNvSpPr>
            <a:spLocks noGrp="1"/>
          </p:cNvSpPr>
          <p:nvPr>
            <p:ph type="title"/>
          </p:nvPr>
        </p:nvSpPr>
        <p:spPr>
          <a:xfrm>
            <a:off x="838200" y="150830"/>
            <a:ext cx="10515600" cy="820132"/>
          </a:xfrm>
        </p:spPr>
        <p:txBody>
          <a:bodyPr>
            <a:normAutofit/>
          </a:bodyPr>
          <a:lstStyle/>
          <a:p>
            <a:pPr algn="ctr"/>
            <a:r>
              <a:rPr lang="en-US" sz="2800" dirty="0">
                <a:latin typeface="Arial" panose="020B0604020202020204" pitchFamily="34" charset="0"/>
                <a:cs typeface="Arial" panose="020B0604020202020204" pitchFamily="34" charset="0"/>
              </a:rPr>
              <a:t>Variations of Hotel Itemizations </a:t>
            </a:r>
            <a:endParaRPr lang="en-US" sz="2800" dirty="0"/>
          </a:p>
        </p:txBody>
      </p:sp>
      <p:sp>
        <p:nvSpPr>
          <p:cNvPr id="3" name="Content Placeholder 2">
            <a:extLst>
              <a:ext uri="{FF2B5EF4-FFF2-40B4-BE49-F238E27FC236}">
                <a16:creationId xmlns:a16="http://schemas.microsoft.com/office/drawing/2014/main" id="{DE847E8E-687E-4EFE-BA16-067DB0993088}"/>
              </a:ext>
            </a:extLst>
          </p:cNvPr>
          <p:cNvSpPr>
            <a:spLocks noGrp="1"/>
          </p:cNvSpPr>
          <p:nvPr>
            <p:ph idx="1"/>
          </p:nvPr>
        </p:nvSpPr>
        <p:spPr>
          <a:xfrm>
            <a:off x="509046" y="739301"/>
            <a:ext cx="10989047" cy="5967869"/>
          </a:xfrm>
        </p:spPr>
        <p:txBody>
          <a:bodyPr/>
          <a:lstStyle/>
          <a:p>
            <a:pPr marL="0" indent="0">
              <a:buNone/>
            </a:pPr>
            <a:r>
              <a:rPr lang="en-US" sz="2400" dirty="0" err="1">
                <a:latin typeface="Arial" panose="020B0604020202020204" pitchFamily="34" charset="0"/>
                <a:cs typeface="Arial" panose="020B0604020202020204" pitchFamily="34" charset="0"/>
              </a:rPr>
              <a:t>AirBnBs</a:t>
            </a:r>
            <a:r>
              <a:rPr lang="en-US" sz="2400" dirty="0">
                <a:latin typeface="Arial" panose="020B0604020202020204" pitchFamily="34" charset="0"/>
                <a:cs typeface="Arial" panose="020B0604020202020204" pitchFamily="34" charset="0"/>
              </a:rPr>
              <a:t> are itemized differently due to the way they do their receipts</a:t>
            </a:r>
          </a:p>
          <a:p>
            <a:pPr marL="0" indent="0">
              <a:buNone/>
            </a:pPr>
            <a:r>
              <a:rPr lang="en-US" sz="2400" dirty="0">
                <a:latin typeface="Arial" panose="020B0604020202020204" pitchFamily="34" charset="0"/>
                <a:cs typeface="Arial" panose="020B0604020202020204" pitchFamily="34" charset="0"/>
              </a:rPr>
              <a:t>Example:   5 nights at 66.00/night= $330.00, Taxes =$48.00, Cleaning Fee= 60.00 Total Fees=$438.00</a:t>
            </a:r>
          </a:p>
          <a:p>
            <a:pPr marL="0" indent="0">
              <a:buNone/>
            </a:pPr>
            <a:r>
              <a:rPr lang="en-US" sz="2400" dirty="0">
                <a:latin typeface="Arial" panose="020B0604020202020204" pitchFamily="34" charset="0"/>
                <a:cs typeface="Arial" panose="020B0604020202020204" pitchFamily="34" charset="0"/>
              </a:rPr>
              <a:t>The total room rate and total tax rate are divided by the number of nights and entered in the itemization, save</a:t>
            </a:r>
          </a:p>
          <a:p>
            <a:pPr marL="0" indent="0">
              <a:buNone/>
            </a:pPr>
            <a:r>
              <a:rPr lang="en-US" sz="1800" dirty="0"/>
              <a:t>	          </a:t>
            </a:r>
            <a:r>
              <a:rPr lang="en-US" dirty="0"/>
              <a:t>					</a:t>
            </a:r>
          </a:p>
        </p:txBody>
      </p:sp>
      <p:cxnSp>
        <p:nvCxnSpPr>
          <p:cNvPr id="6" name="Straight Arrow Connector 5">
            <a:extLst>
              <a:ext uri="{FF2B5EF4-FFF2-40B4-BE49-F238E27FC236}">
                <a16:creationId xmlns:a16="http://schemas.microsoft.com/office/drawing/2014/main" id="{C2361E3A-783F-49F3-8E61-84F37ECA0AD9}"/>
              </a:ext>
            </a:extLst>
          </p:cNvPr>
          <p:cNvCxnSpPr>
            <a:cxnSpLocks/>
          </p:cNvCxnSpPr>
          <p:nvPr/>
        </p:nvCxnSpPr>
        <p:spPr>
          <a:xfrm flipV="1">
            <a:off x="3351052" y="4791205"/>
            <a:ext cx="0" cy="5844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1C2533D-73C8-4D5B-A30D-C7D59F0EF192}"/>
              </a:ext>
            </a:extLst>
          </p:cNvPr>
          <p:cNvCxnSpPr>
            <a:cxnSpLocks/>
          </p:cNvCxnSpPr>
          <p:nvPr/>
        </p:nvCxnSpPr>
        <p:spPr>
          <a:xfrm flipH="1">
            <a:off x="7220933" y="3648175"/>
            <a:ext cx="49019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75B5DAC-24D4-8EE1-5A61-77BDA2A20025}"/>
              </a:ext>
            </a:extLst>
          </p:cNvPr>
          <p:cNvPicPr>
            <a:picLocks noChangeAspect="1"/>
          </p:cNvPicPr>
          <p:nvPr/>
        </p:nvPicPr>
        <p:blipFill>
          <a:blip r:embed="rId3"/>
          <a:stretch>
            <a:fillRect/>
          </a:stretch>
        </p:blipFill>
        <p:spPr>
          <a:xfrm>
            <a:off x="1707444" y="2694562"/>
            <a:ext cx="8777111" cy="4012608"/>
          </a:xfrm>
          <a:prstGeom prst="rect">
            <a:avLst/>
          </a:prstGeom>
        </p:spPr>
      </p:pic>
      <p:cxnSp>
        <p:nvCxnSpPr>
          <p:cNvPr id="5" name="Straight Arrow Connector 4">
            <a:extLst>
              <a:ext uri="{FF2B5EF4-FFF2-40B4-BE49-F238E27FC236}">
                <a16:creationId xmlns:a16="http://schemas.microsoft.com/office/drawing/2014/main" id="{50E339ED-D422-7140-8490-21FB879DB68B}"/>
              </a:ext>
            </a:extLst>
          </p:cNvPr>
          <p:cNvCxnSpPr>
            <a:cxnSpLocks/>
          </p:cNvCxnSpPr>
          <p:nvPr/>
        </p:nvCxnSpPr>
        <p:spPr>
          <a:xfrm flipV="1">
            <a:off x="3005847" y="4791205"/>
            <a:ext cx="0" cy="5844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421C93D-72F5-A1E0-4183-F2924F33CE4F}"/>
              </a:ext>
            </a:extLst>
          </p:cNvPr>
          <p:cNvCxnSpPr>
            <a:cxnSpLocks/>
          </p:cNvCxnSpPr>
          <p:nvPr/>
        </p:nvCxnSpPr>
        <p:spPr>
          <a:xfrm flipV="1">
            <a:off x="3929974" y="4863830"/>
            <a:ext cx="0" cy="5118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CDAFCC8-711C-5F33-E9C0-6EF9E893AD53}"/>
              </a:ext>
            </a:extLst>
          </p:cNvPr>
          <p:cNvCxnSpPr>
            <a:cxnSpLocks/>
          </p:cNvCxnSpPr>
          <p:nvPr/>
        </p:nvCxnSpPr>
        <p:spPr>
          <a:xfrm flipH="1">
            <a:off x="3351052" y="5680953"/>
            <a:ext cx="195052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3405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3484E-F8C2-4606-8B71-0F6442E35B2E}"/>
              </a:ext>
            </a:extLst>
          </p:cNvPr>
          <p:cNvSpPr>
            <a:spLocks noGrp="1"/>
          </p:cNvSpPr>
          <p:nvPr>
            <p:ph type="title"/>
          </p:nvPr>
        </p:nvSpPr>
        <p:spPr>
          <a:xfrm>
            <a:off x="838200" y="68094"/>
            <a:ext cx="10515600" cy="1622595"/>
          </a:xfrm>
        </p:spPr>
        <p:txBody>
          <a:bodyPr>
            <a:normAutofit fontScale="90000"/>
          </a:bodyPr>
          <a:lstStyle/>
          <a:p>
            <a:r>
              <a:rPr lang="en-US" sz="2700" dirty="0">
                <a:latin typeface="Arial" panose="020B0604020202020204" pitchFamily="34" charset="0"/>
                <a:cs typeface="Arial" panose="020B0604020202020204" pitchFamily="34" charset="0"/>
              </a:rPr>
              <a:t>Report name: Month, year, Name, Short Description (i.e., T&amp;E Exp, ABA Conf. </a:t>
            </a:r>
            <a:r>
              <a:rPr lang="en-US" sz="2700" dirty="0" err="1">
                <a:latin typeface="Arial" panose="020B0604020202020204" pitchFamily="34" charset="0"/>
                <a:cs typeface="Arial" panose="020B0604020202020204" pitchFamily="34" charset="0"/>
              </a:rPr>
              <a:t>etc</a:t>
            </a:r>
            <a:r>
              <a:rPr lang="en-US" sz="2700" dirty="0">
                <a:latin typeface="Arial" panose="020B0604020202020204" pitchFamily="34" charset="0"/>
                <a:cs typeface="Arial" panose="020B0604020202020204" pitchFamily="34" charset="0"/>
              </a:rPr>
              <a:t>)</a:t>
            </a:r>
            <a:br>
              <a:rPr lang="en-US" sz="2700" dirty="0">
                <a:latin typeface="Arial" panose="020B0604020202020204" pitchFamily="34" charset="0"/>
                <a:cs typeface="Arial" panose="020B0604020202020204" pitchFamily="34" charset="0"/>
              </a:rPr>
            </a:br>
            <a:r>
              <a:rPr lang="en-US" sz="2700" dirty="0">
                <a:latin typeface="Arial" panose="020B0604020202020204" pitchFamily="34" charset="0"/>
                <a:cs typeface="Arial" panose="020B0604020202020204" pitchFamily="34" charset="0"/>
              </a:rPr>
              <a:t>Choose the Business Purpose from the drop-down menu. Some Business Purposes require additional information which the system will prompt for. </a:t>
            </a:r>
            <a:br>
              <a:rPr lang="en-US" sz="2700" dirty="0">
                <a:latin typeface="Arial" panose="020B0604020202020204" pitchFamily="34" charset="0"/>
                <a:cs typeface="Arial" panose="020B0604020202020204" pitchFamily="34" charset="0"/>
              </a:rPr>
            </a:br>
            <a:r>
              <a:rPr lang="en-US" sz="2700" dirty="0">
                <a:latin typeface="Arial" panose="020B0604020202020204" pitchFamily="34" charset="0"/>
                <a:cs typeface="Arial" panose="020B0604020202020204" pitchFamily="34" charset="0"/>
              </a:rPr>
              <a:t>At the bottom of this page, it will ask you if per diem is requested. Click save</a:t>
            </a:r>
            <a:r>
              <a:rPr lang="en-US" sz="2800" dirty="0"/>
              <a:t>. </a:t>
            </a:r>
          </a:p>
        </p:txBody>
      </p:sp>
      <p:sp>
        <p:nvSpPr>
          <p:cNvPr id="3" name="Content Placeholder 2">
            <a:extLst>
              <a:ext uri="{FF2B5EF4-FFF2-40B4-BE49-F238E27FC236}">
                <a16:creationId xmlns:a16="http://schemas.microsoft.com/office/drawing/2014/main" id="{5A87E9F4-6DB4-4A48-B4F6-FE0D34092840}"/>
              </a:ext>
            </a:extLst>
          </p:cNvPr>
          <p:cNvSpPr>
            <a:spLocks noGrp="1"/>
          </p:cNvSpPr>
          <p:nvPr>
            <p:ph idx="1"/>
          </p:nvPr>
        </p:nvSpPr>
        <p:spPr>
          <a:xfrm>
            <a:off x="838200" y="1825625"/>
            <a:ext cx="9735105" cy="4351338"/>
          </a:xfrm>
        </p:spPr>
        <p:txBody>
          <a:bodyPr/>
          <a:lstStyle/>
          <a:p>
            <a:endParaRPr lang="en-US" dirty="0"/>
          </a:p>
        </p:txBody>
      </p:sp>
      <p:pic>
        <p:nvPicPr>
          <p:cNvPr id="5" name="Picture 4">
            <a:extLst>
              <a:ext uri="{FF2B5EF4-FFF2-40B4-BE49-F238E27FC236}">
                <a16:creationId xmlns:a16="http://schemas.microsoft.com/office/drawing/2014/main" id="{5495360F-244A-2F0F-4CAD-D18A19A320AB}"/>
              </a:ext>
            </a:extLst>
          </p:cNvPr>
          <p:cNvPicPr>
            <a:picLocks noChangeAspect="1"/>
          </p:cNvPicPr>
          <p:nvPr/>
        </p:nvPicPr>
        <p:blipFill>
          <a:blip r:embed="rId2"/>
          <a:stretch>
            <a:fillRect/>
          </a:stretch>
        </p:blipFill>
        <p:spPr>
          <a:xfrm>
            <a:off x="486383" y="1849438"/>
            <a:ext cx="11765770" cy="4833464"/>
          </a:xfrm>
          <a:prstGeom prst="rect">
            <a:avLst/>
          </a:prstGeom>
        </p:spPr>
      </p:pic>
      <p:cxnSp>
        <p:nvCxnSpPr>
          <p:cNvPr id="9" name="Straight Arrow Connector 8">
            <a:extLst>
              <a:ext uri="{FF2B5EF4-FFF2-40B4-BE49-F238E27FC236}">
                <a16:creationId xmlns:a16="http://schemas.microsoft.com/office/drawing/2014/main" id="{453E0D45-73E6-632B-3486-54A913942F4C}"/>
              </a:ext>
            </a:extLst>
          </p:cNvPr>
          <p:cNvCxnSpPr>
            <a:cxnSpLocks/>
          </p:cNvCxnSpPr>
          <p:nvPr/>
        </p:nvCxnSpPr>
        <p:spPr>
          <a:xfrm flipV="1">
            <a:off x="2431915" y="5262664"/>
            <a:ext cx="0" cy="3307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5489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6282A-8234-0053-EB5C-A086C719141B}"/>
              </a:ext>
            </a:extLst>
          </p:cNvPr>
          <p:cNvSpPr>
            <a:spLocks noGrp="1"/>
          </p:cNvSpPr>
          <p:nvPr>
            <p:ph type="title"/>
          </p:nvPr>
        </p:nvSpPr>
        <p:spPr>
          <a:xfrm>
            <a:off x="838200" y="155643"/>
            <a:ext cx="10515600" cy="1233319"/>
          </a:xfrm>
        </p:spPr>
        <p:txBody>
          <a:bodyPr>
            <a:noAutofit/>
          </a:bodyPr>
          <a:lstStyle/>
          <a:p>
            <a:r>
              <a:rPr lang="en-US" sz="2400" dirty="0">
                <a:latin typeface="Arial" panose="020B0604020202020204" pitchFamily="34" charset="0"/>
                <a:cs typeface="Arial" panose="020B0604020202020204" pitchFamily="34" charset="0"/>
              </a:rPr>
              <a:t>You will see there is still $60.00 to itemize.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Click on create itemization and choose domestic travel employee incidentals</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Complete all  fields and save.  The totals will now match</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1FF7BC4A-183E-1142-B0D4-7BBE964EAEFB}"/>
              </a:ext>
            </a:extLst>
          </p:cNvPr>
          <p:cNvPicPr>
            <a:picLocks noGrp="1" noChangeAspect="1"/>
          </p:cNvPicPr>
          <p:nvPr>
            <p:ph idx="1"/>
          </p:nvPr>
        </p:nvPicPr>
        <p:blipFill>
          <a:blip r:embed="rId2"/>
          <a:stretch>
            <a:fillRect/>
          </a:stretch>
        </p:blipFill>
        <p:spPr>
          <a:xfrm>
            <a:off x="996464" y="1423686"/>
            <a:ext cx="10515599" cy="5197033"/>
          </a:xfrm>
        </p:spPr>
      </p:pic>
      <p:cxnSp>
        <p:nvCxnSpPr>
          <p:cNvPr id="7" name="Straight Arrow Connector 6">
            <a:extLst>
              <a:ext uri="{FF2B5EF4-FFF2-40B4-BE49-F238E27FC236}">
                <a16:creationId xmlns:a16="http://schemas.microsoft.com/office/drawing/2014/main" id="{2226950C-8421-38D8-7F2D-8C27FD60E74B}"/>
              </a:ext>
            </a:extLst>
          </p:cNvPr>
          <p:cNvCxnSpPr>
            <a:cxnSpLocks/>
          </p:cNvCxnSpPr>
          <p:nvPr/>
        </p:nvCxnSpPr>
        <p:spPr>
          <a:xfrm flipH="1">
            <a:off x="5984111" y="1794076"/>
            <a:ext cx="119219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61B218B-FF99-7AC9-B8DC-316FF339B9F1}"/>
              </a:ext>
            </a:extLst>
          </p:cNvPr>
          <p:cNvCxnSpPr>
            <a:cxnSpLocks/>
          </p:cNvCxnSpPr>
          <p:nvPr/>
        </p:nvCxnSpPr>
        <p:spPr>
          <a:xfrm>
            <a:off x="2268638" y="1388962"/>
            <a:ext cx="0" cy="7060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12243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D9BEB-3FAF-DF70-0751-B11F0536918C}"/>
              </a:ext>
            </a:extLst>
          </p:cNvPr>
          <p:cNvSpPr>
            <a:spLocks noGrp="1"/>
          </p:cNvSpPr>
          <p:nvPr>
            <p:ph type="title"/>
          </p:nvPr>
        </p:nvSpPr>
        <p:spPr>
          <a:xfrm>
            <a:off x="838200" y="272005"/>
            <a:ext cx="10515600" cy="1418683"/>
          </a:xfrm>
        </p:spPr>
        <p:txBody>
          <a:bodyPr>
            <a:noAutofit/>
          </a:bodyPr>
          <a:lstStyle/>
          <a:p>
            <a:r>
              <a:rPr lang="en-US" sz="2400" dirty="0">
                <a:latin typeface="Arial" panose="020B0604020202020204" pitchFamily="34" charset="0"/>
                <a:cs typeface="Arial" panose="020B0604020202020204" pitchFamily="34" charset="0"/>
              </a:rPr>
              <a:t>The new itemization for the cleaning fee has now been entered.</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Click save and totals will match</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Cleaning fees, and extra charges cannot be entered in the other screen where you add the room rates and taxes because it is not charged each night</a:t>
            </a:r>
          </a:p>
        </p:txBody>
      </p:sp>
      <p:pic>
        <p:nvPicPr>
          <p:cNvPr id="5" name="Content Placeholder 4">
            <a:extLst>
              <a:ext uri="{FF2B5EF4-FFF2-40B4-BE49-F238E27FC236}">
                <a16:creationId xmlns:a16="http://schemas.microsoft.com/office/drawing/2014/main" id="{8FDA38C5-283C-E33F-EB27-BE0F52BDD117}"/>
              </a:ext>
            </a:extLst>
          </p:cNvPr>
          <p:cNvPicPr>
            <a:picLocks noGrp="1" noChangeAspect="1"/>
          </p:cNvPicPr>
          <p:nvPr>
            <p:ph idx="1"/>
          </p:nvPr>
        </p:nvPicPr>
        <p:blipFill>
          <a:blip r:embed="rId3"/>
          <a:stretch>
            <a:fillRect/>
          </a:stretch>
        </p:blipFill>
        <p:spPr>
          <a:xfrm>
            <a:off x="838200" y="1825625"/>
            <a:ext cx="10515600" cy="4760370"/>
          </a:xfrm>
        </p:spPr>
      </p:pic>
      <p:cxnSp>
        <p:nvCxnSpPr>
          <p:cNvPr id="4" name="Straight Arrow Connector 3">
            <a:extLst>
              <a:ext uri="{FF2B5EF4-FFF2-40B4-BE49-F238E27FC236}">
                <a16:creationId xmlns:a16="http://schemas.microsoft.com/office/drawing/2014/main" id="{8261BF37-0D32-5D8D-964E-82525348B5AA}"/>
              </a:ext>
            </a:extLst>
          </p:cNvPr>
          <p:cNvCxnSpPr>
            <a:cxnSpLocks/>
          </p:cNvCxnSpPr>
          <p:nvPr/>
        </p:nvCxnSpPr>
        <p:spPr>
          <a:xfrm>
            <a:off x="2013626" y="4844374"/>
            <a:ext cx="0" cy="14980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34232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D8759-BD10-455A-8E83-77AC26EDB3E2}"/>
              </a:ext>
            </a:extLst>
          </p:cNvPr>
          <p:cNvSpPr>
            <a:spLocks noGrp="1"/>
          </p:cNvSpPr>
          <p:nvPr>
            <p:ph type="title"/>
          </p:nvPr>
        </p:nvSpPr>
        <p:spPr>
          <a:xfrm>
            <a:off x="838200" y="38551"/>
            <a:ext cx="10515600" cy="1725094"/>
          </a:xfrm>
        </p:spPr>
        <p:txBody>
          <a:bodyPr>
            <a:normAutofit/>
          </a:bodyPr>
          <a:lstStyle/>
          <a:p>
            <a:r>
              <a:rPr lang="en-US" sz="2400" dirty="0">
                <a:latin typeface="Arial" panose="020B0604020202020204" pitchFamily="34" charset="0"/>
                <a:cs typeface="Arial" panose="020B0604020202020204" pitchFamily="34" charset="0"/>
              </a:rPr>
              <a:t>Click in the field you need to change and make the changes.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In this case, I am changing the report name due to all expenses belonging to a trip.</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Click on save</a:t>
            </a:r>
          </a:p>
        </p:txBody>
      </p:sp>
      <p:sp>
        <p:nvSpPr>
          <p:cNvPr id="4" name="Rectangle 2">
            <a:extLst>
              <a:ext uri="{FF2B5EF4-FFF2-40B4-BE49-F238E27FC236}">
                <a16:creationId xmlns:a16="http://schemas.microsoft.com/office/drawing/2014/main" id="{35D9871E-9362-4D23-9E7E-1872DE72761E}"/>
              </a:ext>
            </a:extLst>
          </p:cNvPr>
          <p:cNvSpPr>
            <a:spLocks noChangeArrowheads="1"/>
          </p:cNvSpPr>
          <p:nvPr/>
        </p:nvSpPr>
        <p:spPr bwMode="auto">
          <a:xfrm>
            <a:off x="838200" y="217759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423F122D-DC62-4E31-9717-1F7DEC68CE79}"/>
              </a:ext>
            </a:extLst>
          </p:cNvPr>
          <p:cNvGraphicFramePr>
            <a:graphicFrameLocks/>
          </p:cNvGraphicFramePr>
          <p:nvPr>
            <p:extLst>
              <p:ext uri="{D42A27DB-BD31-4B8C-83A1-F6EECF244321}">
                <p14:modId xmlns:p14="http://schemas.microsoft.com/office/powerpoint/2010/main" val="854197787"/>
              </p:ext>
            </p:extLst>
          </p:nvPr>
        </p:nvGraphicFramePr>
        <p:xfrm>
          <a:off x="838200" y="1913649"/>
          <a:ext cx="7132638" cy="4713384"/>
        </p:xfrm>
        <a:graphic>
          <a:graphicData uri="http://schemas.openxmlformats.org/presentationml/2006/ole">
            <mc:AlternateContent xmlns:mc="http://schemas.openxmlformats.org/markup-compatibility/2006">
              <mc:Choice xmlns:v="urn:schemas-microsoft-com:vml" Requires="v">
                <p:oleObj name="Picture" r:id="rId2" imgW="0" imgH="0" progId="StaticMetafile">
                  <p:embed/>
                </p:oleObj>
              </mc:Choice>
              <mc:Fallback>
                <p:oleObj name="Picture" r:id="rId2" imgW="0" imgH="0" progId="StaticMetafile">
                  <p:embed/>
                  <p:pic>
                    <p:nvPicPr>
                      <p:cNvPr id="0" name="rectole000000004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13649"/>
                        <a:ext cx="7132638" cy="4713384"/>
                      </a:xfrm>
                      <a:prstGeom prst="rect">
                        <a:avLst/>
                      </a:prstGeom>
                      <a:solidFill>
                        <a:srgbClr val="FFFFFF"/>
                      </a:solidFill>
                      <a:ln>
                        <a:noFill/>
                      </a:ln>
                    </p:spPr>
                  </p:pic>
                </p:oleObj>
              </mc:Fallback>
            </mc:AlternateContent>
          </a:graphicData>
        </a:graphic>
      </p:graphicFrame>
      <p:cxnSp>
        <p:nvCxnSpPr>
          <p:cNvPr id="7" name="Straight Arrow Connector 6">
            <a:extLst>
              <a:ext uri="{FF2B5EF4-FFF2-40B4-BE49-F238E27FC236}">
                <a16:creationId xmlns:a16="http://schemas.microsoft.com/office/drawing/2014/main" id="{7A0CC989-7A9F-4270-AD59-9DEA6AF69A6E}"/>
              </a:ext>
            </a:extLst>
          </p:cNvPr>
          <p:cNvCxnSpPr>
            <a:cxnSpLocks/>
          </p:cNvCxnSpPr>
          <p:nvPr/>
        </p:nvCxnSpPr>
        <p:spPr>
          <a:xfrm>
            <a:off x="4977353" y="5241303"/>
            <a:ext cx="44305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4F0E1457-76CC-4D12-BF2A-CE409688CA6A}"/>
              </a:ext>
            </a:extLst>
          </p:cNvPr>
          <p:cNvCxnSpPr>
            <a:cxnSpLocks/>
          </p:cNvCxnSpPr>
          <p:nvPr/>
        </p:nvCxnSpPr>
        <p:spPr>
          <a:xfrm>
            <a:off x="2007909" y="2743199"/>
            <a:ext cx="0" cy="40535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22622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06EB9-633B-DD69-D635-02DA3010ED1F}"/>
              </a:ext>
            </a:extLst>
          </p:cNvPr>
          <p:cNvSpPr>
            <a:spLocks noGrp="1"/>
          </p:cNvSpPr>
          <p:nvPr>
            <p:ph type="title"/>
          </p:nvPr>
        </p:nvSpPr>
        <p:spPr/>
        <p:txBody>
          <a:bodyPr>
            <a:noAutofit/>
          </a:bodyPr>
          <a:lstStyle/>
          <a:p>
            <a:r>
              <a:rPr lang="en-US" sz="2400" dirty="0">
                <a:latin typeface="Arial" panose="020B0604020202020204" pitchFamily="34" charset="0"/>
                <a:cs typeface="Arial" panose="020B0604020202020204" pitchFamily="34" charset="0"/>
              </a:rPr>
              <a:t>Once you have done the itemizations for the </a:t>
            </a:r>
            <a:r>
              <a:rPr lang="en-US" sz="2400" dirty="0" err="1">
                <a:latin typeface="Arial" panose="020B0604020202020204" pitchFamily="34" charset="0"/>
                <a:cs typeface="Arial" panose="020B0604020202020204" pitchFamily="34" charset="0"/>
              </a:rPr>
              <a:t>AirBnB</a:t>
            </a:r>
            <a:r>
              <a:rPr lang="en-US" sz="2400" dirty="0">
                <a:latin typeface="Arial" panose="020B0604020202020204" pitchFamily="34" charset="0"/>
                <a:cs typeface="Arial" panose="020B0604020202020204" pitchFamily="34" charset="0"/>
              </a:rPr>
              <a:t> a new dialogue box opens with the itemizations.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Click on more actions and then allocate.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Allocate the itemizations and click save</a:t>
            </a:r>
          </a:p>
        </p:txBody>
      </p:sp>
      <p:pic>
        <p:nvPicPr>
          <p:cNvPr id="5" name="Content Placeholder 4">
            <a:extLst>
              <a:ext uri="{FF2B5EF4-FFF2-40B4-BE49-F238E27FC236}">
                <a16:creationId xmlns:a16="http://schemas.microsoft.com/office/drawing/2014/main" id="{468D6136-6941-D477-9336-C1D3D054C654}"/>
              </a:ext>
            </a:extLst>
          </p:cNvPr>
          <p:cNvPicPr>
            <a:picLocks noGrp="1" noChangeAspect="1"/>
          </p:cNvPicPr>
          <p:nvPr>
            <p:ph idx="1"/>
          </p:nvPr>
        </p:nvPicPr>
        <p:blipFill>
          <a:blip r:embed="rId3"/>
          <a:stretch>
            <a:fillRect/>
          </a:stretch>
        </p:blipFill>
        <p:spPr>
          <a:xfrm>
            <a:off x="838200" y="1883498"/>
            <a:ext cx="10515600" cy="4351338"/>
          </a:xfrm>
        </p:spPr>
      </p:pic>
      <p:cxnSp>
        <p:nvCxnSpPr>
          <p:cNvPr id="4" name="Straight Arrow Connector 3">
            <a:extLst>
              <a:ext uri="{FF2B5EF4-FFF2-40B4-BE49-F238E27FC236}">
                <a16:creationId xmlns:a16="http://schemas.microsoft.com/office/drawing/2014/main" id="{32D8E6AC-7953-A249-BA29-474C396610E6}"/>
              </a:ext>
            </a:extLst>
          </p:cNvPr>
          <p:cNvCxnSpPr>
            <a:cxnSpLocks/>
          </p:cNvCxnSpPr>
          <p:nvPr/>
        </p:nvCxnSpPr>
        <p:spPr>
          <a:xfrm flipH="1">
            <a:off x="4260715" y="2966936"/>
            <a:ext cx="80739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69C3F52-053B-8BFD-8F38-513274ADDDE4}"/>
              </a:ext>
            </a:extLst>
          </p:cNvPr>
          <p:cNvCxnSpPr>
            <a:cxnSpLocks/>
          </p:cNvCxnSpPr>
          <p:nvPr/>
        </p:nvCxnSpPr>
        <p:spPr>
          <a:xfrm flipH="1">
            <a:off x="4192621" y="3706238"/>
            <a:ext cx="118677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93909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03356-C52B-BA80-50CB-791DAFB14F4A}"/>
              </a:ext>
            </a:extLst>
          </p:cNvPr>
          <p:cNvSpPr>
            <a:spLocks noGrp="1"/>
          </p:cNvSpPr>
          <p:nvPr>
            <p:ph type="title"/>
          </p:nvPr>
        </p:nvSpPr>
        <p:spPr>
          <a:xfrm>
            <a:off x="1000246" y="341976"/>
            <a:ext cx="10515600" cy="1325563"/>
          </a:xfrm>
        </p:spPr>
        <p:txBody>
          <a:bodyPr>
            <a:noAutofit/>
          </a:bodyPr>
          <a:lstStyle/>
          <a:p>
            <a:r>
              <a:rPr lang="en-US" sz="2400" dirty="0">
                <a:latin typeface="Arial" panose="020B0604020202020204" pitchFamily="34" charset="0"/>
                <a:cs typeface="Arial" panose="020B0604020202020204" pitchFamily="34" charset="0"/>
              </a:rPr>
              <a:t>Click on Add</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The allocation dialogue box appears with your default allocation from the report header.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Click save</a:t>
            </a:r>
          </a:p>
        </p:txBody>
      </p:sp>
      <p:pic>
        <p:nvPicPr>
          <p:cNvPr id="9" name="Content Placeholder 8">
            <a:extLst>
              <a:ext uri="{FF2B5EF4-FFF2-40B4-BE49-F238E27FC236}">
                <a16:creationId xmlns:a16="http://schemas.microsoft.com/office/drawing/2014/main" id="{980FFC1E-A9B7-65B3-8A93-0953BBFCB4E2}"/>
              </a:ext>
            </a:extLst>
          </p:cNvPr>
          <p:cNvPicPr>
            <a:picLocks noGrp="1" noChangeAspect="1"/>
          </p:cNvPicPr>
          <p:nvPr>
            <p:ph idx="1"/>
          </p:nvPr>
        </p:nvPicPr>
        <p:blipFill>
          <a:blip r:embed="rId3"/>
          <a:stretch>
            <a:fillRect/>
          </a:stretch>
        </p:blipFill>
        <p:spPr>
          <a:xfrm>
            <a:off x="1441550" y="1825625"/>
            <a:ext cx="9308899" cy="4351338"/>
          </a:xfrm>
        </p:spPr>
      </p:pic>
      <p:cxnSp>
        <p:nvCxnSpPr>
          <p:cNvPr id="11" name="Straight Arrow Connector 10">
            <a:extLst>
              <a:ext uri="{FF2B5EF4-FFF2-40B4-BE49-F238E27FC236}">
                <a16:creationId xmlns:a16="http://schemas.microsoft.com/office/drawing/2014/main" id="{B2BF8FCE-7549-23E8-69F9-1989EABE048D}"/>
              </a:ext>
            </a:extLst>
          </p:cNvPr>
          <p:cNvCxnSpPr>
            <a:cxnSpLocks/>
          </p:cNvCxnSpPr>
          <p:nvPr/>
        </p:nvCxnSpPr>
        <p:spPr>
          <a:xfrm>
            <a:off x="6458673" y="5694744"/>
            <a:ext cx="140053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16476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D1C0-25EB-6409-3B60-E91BF812714A}"/>
              </a:ext>
            </a:extLst>
          </p:cNvPr>
          <p:cNvSpPr>
            <a:spLocks noGrp="1"/>
          </p:cNvSpPr>
          <p:nvPr>
            <p:ph type="title"/>
          </p:nvPr>
        </p:nvSpPr>
        <p:spPr>
          <a:xfrm>
            <a:off x="838200" y="1"/>
            <a:ext cx="10515600" cy="2222338"/>
          </a:xfrm>
        </p:spPr>
        <p:txBody>
          <a:bodyPr>
            <a:normAutofit fontScale="90000"/>
          </a:bodyPr>
          <a:lstStyle/>
          <a:p>
            <a:r>
              <a:rPr lang="en-US" sz="2400" dirty="0">
                <a:latin typeface="Arial" panose="020B0604020202020204" pitchFamily="34" charset="0"/>
                <a:cs typeface="Arial" panose="020B0604020202020204" pitchFamily="34" charset="0"/>
              </a:rPr>
              <a:t>Adding Transportation Costs</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Click on add expense, choose domestic travel-employee other transport(you can use Uber, rental cars, taxis, etc.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Enter all details. You must put in the comments the purpose of the transport such as hotel to airport, hotel to conference, etc.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Click save and enter your next expense. </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FA8D1A4C-E2C5-63E8-6123-D46440E8DC64}"/>
              </a:ext>
            </a:extLst>
          </p:cNvPr>
          <p:cNvPicPr>
            <a:picLocks noGrp="1" noChangeAspect="1"/>
          </p:cNvPicPr>
          <p:nvPr>
            <p:ph idx="1"/>
          </p:nvPr>
        </p:nvPicPr>
        <p:blipFill>
          <a:blip r:embed="rId2"/>
          <a:stretch>
            <a:fillRect/>
          </a:stretch>
        </p:blipFill>
        <p:spPr>
          <a:xfrm>
            <a:off x="532435" y="1979271"/>
            <a:ext cx="10660284" cy="4878728"/>
          </a:xfrm>
        </p:spPr>
      </p:pic>
      <p:cxnSp>
        <p:nvCxnSpPr>
          <p:cNvPr id="4" name="Straight Arrow Connector 3">
            <a:extLst>
              <a:ext uri="{FF2B5EF4-FFF2-40B4-BE49-F238E27FC236}">
                <a16:creationId xmlns:a16="http://schemas.microsoft.com/office/drawing/2014/main" id="{1B617D1C-C53B-B46E-687E-83ABBD7CB656}"/>
              </a:ext>
            </a:extLst>
          </p:cNvPr>
          <p:cNvCxnSpPr>
            <a:cxnSpLocks/>
          </p:cNvCxnSpPr>
          <p:nvPr/>
        </p:nvCxnSpPr>
        <p:spPr>
          <a:xfrm flipH="1">
            <a:off x="2276272" y="6566171"/>
            <a:ext cx="114786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29448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34078-C808-DE39-C9FA-8CC4E2868654}"/>
              </a:ext>
            </a:extLst>
          </p:cNvPr>
          <p:cNvSpPr>
            <a:spLocks noGrp="1"/>
          </p:cNvSpPr>
          <p:nvPr>
            <p:ph type="title"/>
          </p:nvPr>
        </p:nvSpPr>
        <p:spPr>
          <a:xfrm>
            <a:off x="838200" y="0"/>
            <a:ext cx="10515600" cy="2060294"/>
          </a:xfrm>
        </p:spPr>
        <p:txBody>
          <a:bodyPr>
            <a:normAutofit fontScale="90000"/>
          </a:bodyPr>
          <a:lstStyle/>
          <a:p>
            <a:r>
              <a:rPr lang="en-US" sz="2400" dirty="0">
                <a:latin typeface="Arial" panose="020B0604020202020204" pitchFamily="34" charset="0"/>
                <a:cs typeface="Arial" panose="020B0604020202020204" pitchFamily="34" charset="0"/>
              </a:rPr>
              <a:t>Employee’s meals are entered under the expense type domestic travel-employee meal.</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The system will automatically add the attendee for you.</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All meals require the addition of the attendees.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Complete the fields and add receipt. Save</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63E8E75C-036E-A387-1D80-914AEC7F3D59}"/>
              </a:ext>
            </a:extLst>
          </p:cNvPr>
          <p:cNvPicPr>
            <a:picLocks noGrp="1" noChangeAspect="1"/>
          </p:cNvPicPr>
          <p:nvPr>
            <p:ph idx="1"/>
          </p:nvPr>
        </p:nvPicPr>
        <p:blipFill>
          <a:blip r:embed="rId2"/>
          <a:stretch>
            <a:fillRect/>
          </a:stretch>
        </p:blipFill>
        <p:spPr>
          <a:xfrm>
            <a:off x="838200" y="1802476"/>
            <a:ext cx="8485958" cy="4351338"/>
          </a:xfrm>
        </p:spPr>
      </p:pic>
      <p:sp>
        <p:nvSpPr>
          <p:cNvPr id="10" name="Oval 9">
            <a:extLst>
              <a:ext uri="{FF2B5EF4-FFF2-40B4-BE49-F238E27FC236}">
                <a16:creationId xmlns:a16="http://schemas.microsoft.com/office/drawing/2014/main" id="{123CBB60-BE59-BC91-4DA4-442D63343AAB}"/>
              </a:ext>
            </a:extLst>
          </p:cNvPr>
          <p:cNvSpPr/>
          <p:nvPr/>
        </p:nvSpPr>
        <p:spPr>
          <a:xfrm>
            <a:off x="1273214" y="2060294"/>
            <a:ext cx="1088021" cy="4514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BC016D4D-A096-A0ED-E667-44C36FEC73EA}"/>
              </a:ext>
            </a:extLst>
          </p:cNvPr>
          <p:cNvCxnSpPr>
            <a:cxnSpLocks/>
          </p:cNvCxnSpPr>
          <p:nvPr/>
        </p:nvCxnSpPr>
        <p:spPr>
          <a:xfrm flipH="1">
            <a:off x="2099357" y="5959261"/>
            <a:ext cx="149987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4636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7C5B0-6640-9D5A-6BEA-84B60211F96E}"/>
              </a:ext>
            </a:extLst>
          </p:cNvPr>
          <p:cNvSpPr>
            <a:spLocks noGrp="1"/>
          </p:cNvSpPr>
          <p:nvPr>
            <p:ph type="title"/>
          </p:nvPr>
        </p:nvSpPr>
        <p:spPr>
          <a:xfrm>
            <a:off x="838200" y="1"/>
            <a:ext cx="10515600" cy="1690688"/>
          </a:xfrm>
        </p:spPr>
        <p:txBody>
          <a:bodyPr>
            <a:normAutofit fontScale="90000"/>
          </a:bodyPr>
          <a:lstStyle/>
          <a:p>
            <a:r>
              <a:rPr lang="en-US" sz="2400" dirty="0">
                <a:latin typeface="Arial" panose="020B0604020202020204" pitchFamily="34" charset="0"/>
                <a:cs typeface="Arial" panose="020B0604020202020204" pitchFamily="34" charset="0"/>
              </a:rPr>
              <a:t>Business Meals are more involved than the domestic travel-employee meal which is used just for the traveler as the only attendee.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You must add attendees that attend the business meal. If there many attendees, you will add whatever employees attended, then you create a new attendee and upload the list  upload it along with the receipt. . </a:t>
            </a:r>
          </a:p>
        </p:txBody>
      </p:sp>
      <p:pic>
        <p:nvPicPr>
          <p:cNvPr id="5" name="Content Placeholder 4">
            <a:extLst>
              <a:ext uri="{FF2B5EF4-FFF2-40B4-BE49-F238E27FC236}">
                <a16:creationId xmlns:a16="http://schemas.microsoft.com/office/drawing/2014/main" id="{8F34D054-47E7-3F7A-A577-0EDE3F9D0CF2}"/>
              </a:ext>
            </a:extLst>
          </p:cNvPr>
          <p:cNvPicPr>
            <a:picLocks noGrp="1" noChangeAspect="1"/>
          </p:cNvPicPr>
          <p:nvPr>
            <p:ph idx="1"/>
          </p:nvPr>
        </p:nvPicPr>
        <p:blipFill>
          <a:blip r:embed="rId2"/>
          <a:stretch>
            <a:fillRect/>
          </a:stretch>
        </p:blipFill>
        <p:spPr>
          <a:xfrm>
            <a:off x="838200" y="1690689"/>
            <a:ext cx="10515600" cy="4941605"/>
          </a:xfrm>
        </p:spPr>
      </p:pic>
      <p:cxnSp>
        <p:nvCxnSpPr>
          <p:cNvPr id="4" name="Straight Arrow Connector 3">
            <a:extLst>
              <a:ext uri="{FF2B5EF4-FFF2-40B4-BE49-F238E27FC236}">
                <a16:creationId xmlns:a16="http://schemas.microsoft.com/office/drawing/2014/main" id="{F163A582-1189-6213-7845-F75EACE58D67}"/>
              </a:ext>
            </a:extLst>
          </p:cNvPr>
          <p:cNvCxnSpPr>
            <a:cxnSpLocks/>
          </p:cNvCxnSpPr>
          <p:nvPr/>
        </p:nvCxnSpPr>
        <p:spPr>
          <a:xfrm flipV="1">
            <a:off x="2431915" y="2772383"/>
            <a:ext cx="0" cy="5058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20519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83353-E02E-5880-99E0-25D26FDF3B7F}"/>
              </a:ext>
            </a:extLst>
          </p:cNvPr>
          <p:cNvSpPr>
            <a:spLocks noGrp="1"/>
          </p:cNvSpPr>
          <p:nvPr>
            <p:ph type="title"/>
          </p:nvPr>
        </p:nvSpPr>
        <p:spPr/>
        <p:txBody>
          <a:bodyPr>
            <a:normAutofit fontScale="90000"/>
          </a:bodyPr>
          <a:lstStyle/>
          <a:p>
            <a:r>
              <a:rPr lang="en-US" sz="2400" dirty="0">
                <a:latin typeface="Arial" panose="020B0604020202020204" pitchFamily="34" charset="0"/>
                <a:cs typeface="Arial" panose="020B0604020202020204" pitchFamily="34" charset="0"/>
              </a:rPr>
              <a:t>Once you add several of the attendees, their names appear under attendees.</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When there are many attendees, you can create a generic attendee and then upload the list along with the receipt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Click each attendee and click save.</a:t>
            </a:r>
          </a:p>
        </p:txBody>
      </p:sp>
      <p:pic>
        <p:nvPicPr>
          <p:cNvPr id="5" name="Content Placeholder 4">
            <a:extLst>
              <a:ext uri="{FF2B5EF4-FFF2-40B4-BE49-F238E27FC236}">
                <a16:creationId xmlns:a16="http://schemas.microsoft.com/office/drawing/2014/main" id="{41C25776-7C12-863B-7E86-E7E901B7A55C}"/>
              </a:ext>
            </a:extLst>
          </p:cNvPr>
          <p:cNvPicPr>
            <a:picLocks noGrp="1" noChangeAspect="1"/>
          </p:cNvPicPr>
          <p:nvPr>
            <p:ph idx="1"/>
          </p:nvPr>
        </p:nvPicPr>
        <p:blipFill>
          <a:blip r:embed="rId2"/>
          <a:stretch>
            <a:fillRect/>
          </a:stretch>
        </p:blipFill>
        <p:spPr>
          <a:xfrm>
            <a:off x="1018573" y="1825624"/>
            <a:ext cx="9289498" cy="4783519"/>
          </a:xfrm>
        </p:spPr>
      </p:pic>
      <p:cxnSp>
        <p:nvCxnSpPr>
          <p:cNvPr id="7" name="Straight Arrow Connector 6">
            <a:extLst>
              <a:ext uri="{FF2B5EF4-FFF2-40B4-BE49-F238E27FC236}">
                <a16:creationId xmlns:a16="http://schemas.microsoft.com/office/drawing/2014/main" id="{A0C1389D-05FA-6FFD-35EC-627417BEA273}"/>
              </a:ext>
            </a:extLst>
          </p:cNvPr>
          <p:cNvCxnSpPr>
            <a:cxnSpLocks/>
          </p:cNvCxnSpPr>
          <p:nvPr/>
        </p:nvCxnSpPr>
        <p:spPr>
          <a:xfrm>
            <a:off x="242577" y="3789108"/>
            <a:ext cx="93754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C1D07ACB-FA9F-E5C7-0768-72AE0B564DC9}"/>
              </a:ext>
            </a:extLst>
          </p:cNvPr>
          <p:cNvCxnSpPr>
            <a:cxnSpLocks/>
          </p:cNvCxnSpPr>
          <p:nvPr/>
        </p:nvCxnSpPr>
        <p:spPr>
          <a:xfrm flipV="1">
            <a:off x="1277403" y="5194571"/>
            <a:ext cx="0" cy="69295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E839EB0-9EE7-F819-24F7-4F9AB535F08F}"/>
              </a:ext>
            </a:extLst>
          </p:cNvPr>
          <p:cNvCxnSpPr>
            <a:cxnSpLocks/>
          </p:cNvCxnSpPr>
          <p:nvPr/>
        </p:nvCxnSpPr>
        <p:spPr>
          <a:xfrm>
            <a:off x="8257309" y="6262156"/>
            <a:ext cx="89592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8559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43107-D04F-612C-E12A-572D43CD7DFA}"/>
              </a:ext>
            </a:extLst>
          </p:cNvPr>
          <p:cNvSpPr>
            <a:spLocks noGrp="1"/>
          </p:cNvSpPr>
          <p:nvPr>
            <p:ph type="title"/>
          </p:nvPr>
        </p:nvSpPr>
        <p:spPr>
          <a:xfrm>
            <a:off x="838200" y="318392"/>
            <a:ext cx="10515600" cy="1464226"/>
          </a:xfrm>
        </p:spPr>
        <p:txBody>
          <a:bodyPr>
            <a:normAutofit fontScale="90000"/>
          </a:bodyPr>
          <a:lstStyle/>
          <a:p>
            <a:r>
              <a:rPr lang="en-US" sz="2400" dirty="0">
                <a:latin typeface="Arial" panose="020B0604020202020204" pitchFamily="34" charset="0"/>
                <a:cs typeface="Arial" panose="020B0604020202020204" pitchFamily="34" charset="0"/>
              </a:rPr>
              <a:t>Once you have added all of your expenses, you will then allocate the expenses.</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Click on each expense that has not been allocated yet, you can tell by the red exclamation point or over to the right it will show if it has been allocated.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Click on Allocate  to get to the allocation page.</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93586BA9-2F5B-17BE-8FB5-40A26679B8C0}"/>
              </a:ext>
            </a:extLst>
          </p:cNvPr>
          <p:cNvPicPr>
            <a:picLocks noGrp="1" noChangeAspect="1"/>
          </p:cNvPicPr>
          <p:nvPr>
            <p:ph idx="1"/>
          </p:nvPr>
        </p:nvPicPr>
        <p:blipFill>
          <a:blip r:embed="rId2"/>
          <a:stretch>
            <a:fillRect/>
          </a:stretch>
        </p:blipFill>
        <p:spPr>
          <a:xfrm>
            <a:off x="838200" y="1886674"/>
            <a:ext cx="8436521" cy="4780344"/>
          </a:xfrm>
        </p:spPr>
      </p:pic>
      <p:cxnSp>
        <p:nvCxnSpPr>
          <p:cNvPr id="7" name="Straight Arrow Connector 6">
            <a:extLst>
              <a:ext uri="{FF2B5EF4-FFF2-40B4-BE49-F238E27FC236}">
                <a16:creationId xmlns:a16="http://schemas.microsoft.com/office/drawing/2014/main" id="{2B586DC5-0BFA-85FF-0143-6E84D3C0A8A0}"/>
              </a:ext>
            </a:extLst>
          </p:cNvPr>
          <p:cNvCxnSpPr>
            <a:cxnSpLocks/>
          </p:cNvCxnSpPr>
          <p:nvPr/>
        </p:nvCxnSpPr>
        <p:spPr>
          <a:xfrm>
            <a:off x="5706319" y="2071868"/>
            <a:ext cx="0" cy="65975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6CFCF61D-EFBE-FF69-7464-5FF34F99BBA9}"/>
              </a:ext>
            </a:extLst>
          </p:cNvPr>
          <p:cNvCxnSpPr>
            <a:cxnSpLocks/>
          </p:cNvCxnSpPr>
          <p:nvPr/>
        </p:nvCxnSpPr>
        <p:spPr>
          <a:xfrm flipV="1">
            <a:off x="2346036" y="5449455"/>
            <a:ext cx="0" cy="8220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8023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0E562-A141-4BAA-BA15-E566AE5B88CE}"/>
              </a:ext>
            </a:extLst>
          </p:cNvPr>
          <p:cNvSpPr>
            <a:spLocks noGrp="1"/>
          </p:cNvSpPr>
          <p:nvPr>
            <p:ph type="title"/>
          </p:nvPr>
        </p:nvSpPr>
        <p:spPr>
          <a:xfrm>
            <a:off x="838200" y="31896"/>
            <a:ext cx="10515600" cy="1325563"/>
          </a:xfrm>
        </p:spPr>
        <p:txBody>
          <a:bodyPr>
            <a:normAutofit/>
          </a:bodyPr>
          <a:lstStyle/>
          <a:p>
            <a:r>
              <a:rPr lang="en-US" sz="2800" b="1" dirty="0"/>
              <a:t>If you charge expenses in advance for a trip in the future, you must fill out the “Future Trip/Event Date.” Name the report month for the month you will be traveling. </a:t>
            </a:r>
          </a:p>
        </p:txBody>
      </p:sp>
      <p:cxnSp>
        <p:nvCxnSpPr>
          <p:cNvPr id="6" name="Straight Arrow Connector 5">
            <a:extLst>
              <a:ext uri="{FF2B5EF4-FFF2-40B4-BE49-F238E27FC236}">
                <a16:creationId xmlns:a16="http://schemas.microsoft.com/office/drawing/2014/main" id="{F4A3A844-36B4-489E-B3EA-94A032C8F6C2}"/>
              </a:ext>
            </a:extLst>
          </p:cNvPr>
          <p:cNvCxnSpPr>
            <a:cxnSpLocks/>
          </p:cNvCxnSpPr>
          <p:nvPr/>
        </p:nvCxnSpPr>
        <p:spPr>
          <a:xfrm flipH="1" flipV="1">
            <a:off x="3400148" y="3284738"/>
            <a:ext cx="878890" cy="20152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Content Placeholder 9">
            <a:extLst>
              <a:ext uri="{FF2B5EF4-FFF2-40B4-BE49-F238E27FC236}">
                <a16:creationId xmlns:a16="http://schemas.microsoft.com/office/drawing/2014/main" id="{BDB372BC-861C-471F-FA47-F7887FE09708}"/>
              </a:ext>
            </a:extLst>
          </p:cNvPr>
          <p:cNvPicPr>
            <a:picLocks noGrp="1" noChangeAspect="1"/>
          </p:cNvPicPr>
          <p:nvPr>
            <p:ph idx="1"/>
          </p:nvPr>
        </p:nvPicPr>
        <p:blipFill>
          <a:blip r:embed="rId2"/>
          <a:stretch>
            <a:fillRect/>
          </a:stretch>
        </p:blipFill>
        <p:spPr>
          <a:xfrm>
            <a:off x="838200" y="1558031"/>
            <a:ext cx="10834991" cy="4802187"/>
          </a:xfrm>
          <a:ln>
            <a:solidFill>
              <a:srgbClr val="FF0000"/>
            </a:solidFill>
          </a:ln>
        </p:spPr>
      </p:pic>
      <p:cxnSp>
        <p:nvCxnSpPr>
          <p:cNvPr id="12" name="Straight Arrow Connector 11">
            <a:extLst>
              <a:ext uri="{FF2B5EF4-FFF2-40B4-BE49-F238E27FC236}">
                <a16:creationId xmlns:a16="http://schemas.microsoft.com/office/drawing/2014/main" id="{E00EC3CF-E160-E418-8AB3-8BCAAD53E087}"/>
              </a:ext>
            </a:extLst>
          </p:cNvPr>
          <p:cNvCxnSpPr>
            <a:cxnSpLocks/>
          </p:cNvCxnSpPr>
          <p:nvPr/>
        </p:nvCxnSpPr>
        <p:spPr>
          <a:xfrm flipV="1">
            <a:off x="3005847" y="3599167"/>
            <a:ext cx="0" cy="35995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BB373D1-1655-05C0-1928-12DD6BC7FEE7}"/>
              </a:ext>
            </a:extLst>
          </p:cNvPr>
          <p:cNvCxnSpPr>
            <a:cxnSpLocks/>
          </p:cNvCxnSpPr>
          <p:nvPr/>
        </p:nvCxnSpPr>
        <p:spPr>
          <a:xfrm flipV="1">
            <a:off x="1488332" y="3018880"/>
            <a:ext cx="0" cy="26585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98750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F3D7C-3BF9-4928-AC03-153D90A6696E}"/>
              </a:ext>
            </a:extLst>
          </p:cNvPr>
          <p:cNvSpPr>
            <a:spLocks noGrp="1"/>
          </p:cNvSpPr>
          <p:nvPr>
            <p:ph type="title"/>
          </p:nvPr>
        </p:nvSpPr>
        <p:spPr>
          <a:xfrm>
            <a:off x="838200" y="193250"/>
            <a:ext cx="10515600" cy="1720391"/>
          </a:xfrm>
        </p:spPr>
        <p:txBody>
          <a:bodyPr>
            <a:normAutofit fontScale="90000"/>
          </a:bodyPr>
          <a:lstStyle/>
          <a:p>
            <a:r>
              <a:rPr lang="en-US" sz="2800" dirty="0">
                <a:latin typeface="Arial" panose="020B0604020202020204" pitchFamily="34" charset="0"/>
                <a:cs typeface="Arial" panose="020B0604020202020204" pitchFamily="34" charset="0"/>
              </a:rPr>
              <a:t>The completed report now appears on the main expense page.</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It shows the status of submitted and pending approval.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Once the report moves through the approval flows, it will move into your report library where you can track the status of the report. </a:t>
            </a:r>
          </a:p>
        </p:txBody>
      </p:sp>
      <p:pic>
        <p:nvPicPr>
          <p:cNvPr id="4" name="Picture 3">
            <a:extLst>
              <a:ext uri="{FF2B5EF4-FFF2-40B4-BE49-F238E27FC236}">
                <a16:creationId xmlns:a16="http://schemas.microsoft.com/office/drawing/2014/main" id="{7EC89CF0-2041-4F20-92AC-B7140AAA81E7}"/>
              </a:ext>
            </a:extLst>
          </p:cNvPr>
          <p:cNvPicPr/>
          <p:nvPr/>
        </p:nvPicPr>
        <p:blipFill>
          <a:blip r:embed="rId2"/>
          <a:stretch>
            <a:fillRect/>
          </a:stretch>
        </p:blipFill>
        <p:spPr>
          <a:xfrm>
            <a:off x="838200" y="2073895"/>
            <a:ext cx="8229600" cy="4590855"/>
          </a:xfrm>
          <a:prstGeom prst="rect">
            <a:avLst/>
          </a:prstGeom>
        </p:spPr>
      </p:pic>
      <p:sp>
        <p:nvSpPr>
          <p:cNvPr id="5" name="Rectangle 4">
            <a:extLst>
              <a:ext uri="{FF2B5EF4-FFF2-40B4-BE49-F238E27FC236}">
                <a16:creationId xmlns:a16="http://schemas.microsoft.com/office/drawing/2014/main" id="{DE4912AF-F334-469D-B46A-529E8D08382F}"/>
              </a:ext>
            </a:extLst>
          </p:cNvPr>
          <p:cNvSpPr/>
          <p:nvPr/>
        </p:nvSpPr>
        <p:spPr>
          <a:xfrm>
            <a:off x="4920792" y="5203595"/>
            <a:ext cx="1404593" cy="2262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66CAFE6C-D192-45F5-B5FD-50376B74A1CB}"/>
              </a:ext>
            </a:extLst>
          </p:cNvPr>
          <p:cNvCxnSpPr>
            <a:cxnSpLocks/>
          </p:cNvCxnSpPr>
          <p:nvPr/>
        </p:nvCxnSpPr>
        <p:spPr>
          <a:xfrm flipH="1">
            <a:off x="6627044" y="5203595"/>
            <a:ext cx="119720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4658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1EBAD-04C5-B699-F0DA-CD7F08ADE13B}"/>
              </a:ext>
            </a:extLst>
          </p:cNvPr>
          <p:cNvSpPr>
            <a:spLocks noGrp="1"/>
          </p:cNvSpPr>
          <p:nvPr>
            <p:ph type="title"/>
          </p:nvPr>
        </p:nvSpPr>
        <p:spPr/>
        <p:txBody>
          <a:bodyPr>
            <a:noAutofit/>
          </a:bodyPr>
          <a:lstStyle/>
          <a:p>
            <a:r>
              <a:rPr lang="en-US" sz="2400" dirty="0">
                <a:latin typeface="Arial" panose="020B0604020202020204" pitchFamily="34" charset="0"/>
                <a:cs typeface="Arial" panose="020B0604020202020204" pitchFamily="34" charset="0"/>
              </a:rPr>
              <a:t>The Allocation screen appears after you click on Allocate</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Click Add</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This will bring up the default account allocation from the report header. Click save to choose this account.</a:t>
            </a:r>
          </a:p>
        </p:txBody>
      </p:sp>
      <p:pic>
        <p:nvPicPr>
          <p:cNvPr id="5" name="Content Placeholder 4">
            <a:extLst>
              <a:ext uri="{FF2B5EF4-FFF2-40B4-BE49-F238E27FC236}">
                <a16:creationId xmlns:a16="http://schemas.microsoft.com/office/drawing/2014/main" id="{C075B058-E93E-CCA2-F07C-93C976FBEF11}"/>
              </a:ext>
            </a:extLst>
          </p:cNvPr>
          <p:cNvPicPr>
            <a:picLocks noGrp="1" noChangeAspect="1"/>
          </p:cNvPicPr>
          <p:nvPr>
            <p:ph idx="1"/>
          </p:nvPr>
        </p:nvPicPr>
        <p:blipFill>
          <a:blip r:embed="rId2"/>
          <a:stretch>
            <a:fillRect/>
          </a:stretch>
        </p:blipFill>
        <p:spPr>
          <a:xfrm>
            <a:off x="1466134" y="1825624"/>
            <a:ext cx="9259731" cy="4876117"/>
          </a:xfrm>
        </p:spPr>
      </p:pic>
    </p:spTree>
    <p:extLst>
      <p:ext uri="{BB962C8B-B14F-4D97-AF65-F5344CB8AC3E}">
        <p14:creationId xmlns:p14="http://schemas.microsoft.com/office/powerpoint/2010/main" val="35860215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62C95-C57A-7679-FA47-0D5AE2DC5188}"/>
              </a:ext>
            </a:extLst>
          </p:cNvPr>
          <p:cNvSpPr>
            <a:spLocks noGrp="1"/>
          </p:cNvSpPr>
          <p:nvPr>
            <p:ph type="title"/>
          </p:nvPr>
        </p:nvSpPr>
        <p:spPr/>
        <p:txBody>
          <a:bodyPr>
            <a:noAutofit/>
          </a:bodyPr>
          <a:lstStyle/>
          <a:p>
            <a:r>
              <a:rPr lang="en-US" sz="2400" dirty="0">
                <a:latin typeface="Arial" panose="020B0604020202020204" pitchFamily="34" charset="0"/>
                <a:cs typeface="Arial" panose="020B0604020202020204" pitchFamily="34" charset="0"/>
              </a:rPr>
              <a:t>Now click in the box next to Organization and next to the account chosen</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Click Save</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You can allocate to more than one account by clicking add</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You can then choose to split the allocation by amount or percent. </a:t>
            </a:r>
          </a:p>
        </p:txBody>
      </p:sp>
      <p:pic>
        <p:nvPicPr>
          <p:cNvPr id="5" name="Content Placeholder 4">
            <a:extLst>
              <a:ext uri="{FF2B5EF4-FFF2-40B4-BE49-F238E27FC236}">
                <a16:creationId xmlns:a16="http://schemas.microsoft.com/office/drawing/2014/main" id="{53543025-4551-532C-AFF6-0E7B7B4E8198}"/>
              </a:ext>
            </a:extLst>
          </p:cNvPr>
          <p:cNvPicPr>
            <a:picLocks noGrp="1" noChangeAspect="1"/>
          </p:cNvPicPr>
          <p:nvPr>
            <p:ph idx="1"/>
          </p:nvPr>
        </p:nvPicPr>
        <p:blipFill>
          <a:blip r:embed="rId2"/>
          <a:stretch>
            <a:fillRect/>
          </a:stretch>
        </p:blipFill>
        <p:spPr>
          <a:xfrm>
            <a:off x="912181" y="1825624"/>
            <a:ext cx="10367638" cy="4852967"/>
          </a:xfrm>
        </p:spPr>
      </p:pic>
      <p:cxnSp>
        <p:nvCxnSpPr>
          <p:cNvPr id="7" name="Straight Arrow Connector 6">
            <a:extLst>
              <a:ext uri="{FF2B5EF4-FFF2-40B4-BE49-F238E27FC236}">
                <a16:creationId xmlns:a16="http://schemas.microsoft.com/office/drawing/2014/main" id="{966FADD4-00E4-FA86-9FD3-EB063791D540}"/>
              </a:ext>
            </a:extLst>
          </p:cNvPr>
          <p:cNvCxnSpPr>
            <a:cxnSpLocks/>
          </p:cNvCxnSpPr>
          <p:nvPr/>
        </p:nvCxnSpPr>
        <p:spPr>
          <a:xfrm>
            <a:off x="1548788" y="3044142"/>
            <a:ext cx="0" cy="120796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3FA2DDE-D94F-B50F-6F42-F553BC18E183}"/>
              </a:ext>
            </a:extLst>
          </p:cNvPr>
          <p:cNvCxnSpPr>
            <a:cxnSpLocks/>
          </p:cNvCxnSpPr>
          <p:nvPr/>
        </p:nvCxnSpPr>
        <p:spPr>
          <a:xfrm flipH="1">
            <a:off x="4328932" y="2696901"/>
            <a:ext cx="103014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32018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F0B31-9290-2C5A-B286-246ECBC9FA3B}"/>
              </a:ext>
            </a:extLst>
          </p:cNvPr>
          <p:cNvSpPr>
            <a:spLocks noGrp="1"/>
          </p:cNvSpPr>
          <p:nvPr>
            <p:ph type="title"/>
          </p:nvPr>
        </p:nvSpPr>
        <p:spPr>
          <a:xfrm>
            <a:off x="838200" y="1"/>
            <a:ext cx="10515600" cy="1690688"/>
          </a:xfrm>
        </p:spPr>
        <p:txBody>
          <a:bodyPr>
            <a:normAutofit fontScale="90000"/>
          </a:bodyPr>
          <a:lstStyle/>
          <a:p>
            <a:r>
              <a:rPr lang="en-US" sz="2400" dirty="0">
                <a:latin typeface="Arial" panose="020B0604020202020204" pitchFamily="34" charset="0"/>
                <a:cs typeface="Arial" panose="020B0604020202020204" pitchFamily="34" charset="0"/>
              </a:rPr>
              <a:t>Now that all expenses are entered, allocated, and itemized(only hotels require itemization) click on your alerts button to see what is left to do.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Red Exclamation Points require adjustments be made to an expense or you cannot submit the report; Yellow alerts usually mean you need an Expense exception form but you must read each alert to see what needs to be done. </a:t>
            </a:r>
          </a:p>
        </p:txBody>
      </p:sp>
      <p:pic>
        <p:nvPicPr>
          <p:cNvPr id="5" name="Content Placeholder 4">
            <a:extLst>
              <a:ext uri="{FF2B5EF4-FFF2-40B4-BE49-F238E27FC236}">
                <a16:creationId xmlns:a16="http://schemas.microsoft.com/office/drawing/2014/main" id="{D622C2C6-B906-476E-5336-BBA04F4270CA}"/>
              </a:ext>
            </a:extLst>
          </p:cNvPr>
          <p:cNvPicPr>
            <a:picLocks noGrp="1" noChangeAspect="1"/>
          </p:cNvPicPr>
          <p:nvPr>
            <p:ph idx="1"/>
          </p:nvPr>
        </p:nvPicPr>
        <p:blipFill>
          <a:blip r:embed="rId2"/>
          <a:stretch>
            <a:fillRect/>
          </a:stretch>
        </p:blipFill>
        <p:spPr>
          <a:xfrm>
            <a:off x="838200" y="1825625"/>
            <a:ext cx="10515600" cy="4795094"/>
          </a:xfrm>
        </p:spPr>
      </p:pic>
      <p:cxnSp>
        <p:nvCxnSpPr>
          <p:cNvPr id="7" name="Straight Arrow Connector 6">
            <a:extLst>
              <a:ext uri="{FF2B5EF4-FFF2-40B4-BE49-F238E27FC236}">
                <a16:creationId xmlns:a16="http://schemas.microsoft.com/office/drawing/2014/main" id="{F37C9E11-41CF-54AD-85FB-89E9F647E468}"/>
              </a:ext>
            </a:extLst>
          </p:cNvPr>
          <p:cNvCxnSpPr>
            <a:cxnSpLocks/>
          </p:cNvCxnSpPr>
          <p:nvPr/>
        </p:nvCxnSpPr>
        <p:spPr>
          <a:xfrm>
            <a:off x="8333772" y="2095018"/>
            <a:ext cx="245383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589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C9436-CF1C-C6A1-9900-6DF8088FDF52}"/>
              </a:ext>
            </a:extLst>
          </p:cNvPr>
          <p:cNvSpPr>
            <a:spLocks noGrp="1"/>
          </p:cNvSpPr>
          <p:nvPr>
            <p:ph type="title"/>
          </p:nvPr>
        </p:nvSpPr>
        <p:spPr>
          <a:xfrm>
            <a:off x="838200" y="0"/>
            <a:ext cx="10515600" cy="2093473"/>
          </a:xfrm>
        </p:spPr>
        <p:txBody>
          <a:bodyPr>
            <a:normAutofit fontScale="90000"/>
          </a:bodyPr>
          <a:lstStyle/>
          <a:p>
            <a:r>
              <a:rPr lang="en-US" sz="2400" dirty="0">
                <a:latin typeface="Arial" panose="020B0604020202020204" pitchFamily="34" charset="0"/>
                <a:cs typeface="Arial" panose="020B0604020202020204" pitchFamily="34" charset="0"/>
              </a:rPr>
              <a:t>Your alerts now appear at the top and explain what each alert needs to be corrected.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In this case, all the yellow alerts pertain to the employee lodging and all its itemizations need an Expense Exception Form. You only need to upload one EEF per report regardless of how many times the alert appears. The yellow alert will not disappear once the form is uploaded. It stays so the AP  Processor knows to look for one</a:t>
            </a:r>
          </a:p>
        </p:txBody>
      </p:sp>
      <p:pic>
        <p:nvPicPr>
          <p:cNvPr id="5" name="Content Placeholder 4">
            <a:extLst>
              <a:ext uri="{FF2B5EF4-FFF2-40B4-BE49-F238E27FC236}">
                <a16:creationId xmlns:a16="http://schemas.microsoft.com/office/drawing/2014/main" id="{81779712-1A9F-60C4-4BFA-A2CC4390E2D8}"/>
              </a:ext>
            </a:extLst>
          </p:cNvPr>
          <p:cNvPicPr>
            <a:picLocks noGrp="1" noChangeAspect="1"/>
          </p:cNvPicPr>
          <p:nvPr>
            <p:ph idx="1"/>
          </p:nvPr>
        </p:nvPicPr>
        <p:blipFill>
          <a:blip r:embed="rId2"/>
          <a:stretch>
            <a:fillRect/>
          </a:stretch>
        </p:blipFill>
        <p:spPr>
          <a:xfrm>
            <a:off x="1018572" y="2093478"/>
            <a:ext cx="8608160" cy="4852967"/>
          </a:xfrm>
        </p:spPr>
      </p:pic>
      <p:cxnSp>
        <p:nvCxnSpPr>
          <p:cNvPr id="7" name="Straight Arrow Connector 6">
            <a:extLst>
              <a:ext uri="{FF2B5EF4-FFF2-40B4-BE49-F238E27FC236}">
                <a16:creationId xmlns:a16="http://schemas.microsoft.com/office/drawing/2014/main" id="{E475655E-87D8-ED01-1718-D61ECDB5340A}"/>
              </a:ext>
            </a:extLst>
          </p:cNvPr>
          <p:cNvCxnSpPr>
            <a:cxnSpLocks/>
          </p:cNvCxnSpPr>
          <p:nvPr/>
        </p:nvCxnSpPr>
        <p:spPr>
          <a:xfrm>
            <a:off x="300942" y="3646025"/>
            <a:ext cx="71763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3BE661C-DD52-02CF-49F0-2F5AC2504FF4}"/>
              </a:ext>
            </a:extLst>
          </p:cNvPr>
          <p:cNvCxnSpPr>
            <a:cxnSpLocks/>
          </p:cNvCxnSpPr>
          <p:nvPr/>
        </p:nvCxnSpPr>
        <p:spPr>
          <a:xfrm flipH="1">
            <a:off x="9626732" y="3946967"/>
            <a:ext cx="172706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22634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BE415-0BB7-4DBE-9183-FD055F8FF151}"/>
              </a:ext>
            </a:extLst>
          </p:cNvPr>
          <p:cNvSpPr>
            <a:spLocks noGrp="1"/>
          </p:cNvSpPr>
          <p:nvPr>
            <p:ph type="title"/>
          </p:nvPr>
        </p:nvSpPr>
        <p:spPr/>
        <p:txBody>
          <a:bodyPr>
            <a:normAutofit fontScale="90000"/>
          </a:bodyPr>
          <a:lstStyle/>
          <a:p>
            <a:r>
              <a:rPr lang="en-US" sz="2400" dirty="0">
                <a:latin typeface="Arial" panose="020B0604020202020204" pitchFamily="34" charset="0"/>
                <a:cs typeface="Arial" panose="020B0604020202020204" pitchFamily="34" charset="0"/>
              </a:rPr>
              <a:t>To add the expense exception form, click on the expense, click edit and it shows the expense details and receipt.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Click on Add under the receipt so you can add the EEF</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Click on save expense once you have uploaded the EEF</a:t>
            </a:r>
          </a:p>
        </p:txBody>
      </p:sp>
      <p:pic>
        <p:nvPicPr>
          <p:cNvPr id="5" name="Content Placeholder 4">
            <a:extLst>
              <a:ext uri="{FF2B5EF4-FFF2-40B4-BE49-F238E27FC236}">
                <a16:creationId xmlns:a16="http://schemas.microsoft.com/office/drawing/2014/main" id="{D2A18DBA-2E6C-7FFE-8E77-E5E4D86794D7}"/>
              </a:ext>
            </a:extLst>
          </p:cNvPr>
          <p:cNvPicPr>
            <a:picLocks noGrp="1" noChangeAspect="1"/>
          </p:cNvPicPr>
          <p:nvPr>
            <p:ph idx="1"/>
          </p:nvPr>
        </p:nvPicPr>
        <p:blipFill>
          <a:blip r:embed="rId3"/>
          <a:stretch>
            <a:fillRect/>
          </a:stretch>
        </p:blipFill>
        <p:spPr>
          <a:xfrm>
            <a:off x="838200" y="1690688"/>
            <a:ext cx="10300855" cy="4351338"/>
          </a:xfrm>
        </p:spPr>
      </p:pic>
      <p:cxnSp>
        <p:nvCxnSpPr>
          <p:cNvPr id="7" name="Straight Arrow Connector 6">
            <a:extLst>
              <a:ext uri="{FF2B5EF4-FFF2-40B4-BE49-F238E27FC236}">
                <a16:creationId xmlns:a16="http://schemas.microsoft.com/office/drawing/2014/main" id="{89A4D950-5FF8-FCDC-450C-EBB72D773824}"/>
              </a:ext>
            </a:extLst>
          </p:cNvPr>
          <p:cNvCxnSpPr>
            <a:cxnSpLocks/>
          </p:cNvCxnSpPr>
          <p:nvPr/>
        </p:nvCxnSpPr>
        <p:spPr>
          <a:xfrm flipV="1">
            <a:off x="10640291" y="5800436"/>
            <a:ext cx="0" cy="9051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3234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BEBD7-BD3F-1AA9-678F-30A8EB176F36}"/>
              </a:ext>
            </a:extLst>
          </p:cNvPr>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The Expense Exception Form is now uploaded with the hotel receipt since this is the expense not done within the 45-day window. </a:t>
            </a:r>
          </a:p>
        </p:txBody>
      </p:sp>
      <p:pic>
        <p:nvPicPr>
          <p:cNvPr id="5" name="Content Placeholder 4">
            <a:extLst>
              <a:ext uri="{FF2B5EF4-FFF2-40B4-BE49-F238E27FC236}">
                <a16:creationId xmlns:a16="http://schemas.microsoft.com/office/drawing/2014/main" id="{7A23CF7B-52A5-9648-5599-3360A947A4E0}"/>
              </a:ext>
            </a:extLst>
          </p:cNvPr>
          <p:cNvPicPr>
            <a:picLocks noGrp="1" noChangeAspect="1"/>
          </p:cNvPicPr>
          <p:nvPr>
            <p:ph idx="1"/>
          </p:nvPr>
        </p:nvPicPr>
        <p:blipFill>
          <a:blip r:embed="rId2"/>
          <a:stretch>
            <a:fillRect/>
          </a:stretch>
        </p:blipFill>
        <p:spPr>
          <a:xfrm>
            <a:off x="838200" y="1825625"/>
            <a:ext cx="8845619" cy="4667250"/>
          </a:xfrm>
        </p:spPr>
      </p:pic>
    </p:spTree>
    <p:extLst>
      <p:ext uri="{BB962C8B-B14F-4D97-AF65-F5344CB8AC3E}">
        <p14:creationId xmlns:p14="http://schemas.microsoft.com/office/powerpoint/2010/main" val="1619416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430B7-060B-087C-4E5D-3B5E63AD9CC6}"/>
              </a:ext>
            </a:extLst>
          </p:cNvPr>
          <p:cNvSpPr>
            <a:spLocks noGrp="1"/>
          </p:cNvSpPr>
          <p:nvPr>
            <p:ph type="title"/>
          </p:nvPr>
        </p:nvSpPr>
        <p:spPr/>
        <p:txBody>
          <a:bodyPr>
            <a:normAutofit fontScale="90000"/>
          </a:bodyPr>
          <a:lstStyle/>
          <a:p>
            <a:r>
              <a:rPr lang="en-US" sz="2400" dirty="0">
                <a:latin typeface="Arial" panose="020B0604020202020204" pitchFamily="34" charset="0"/>
                <a:cs typeface="Arial" panose="020B0604020202020204" pitchFamily="34" charset="0"/>
              </a:rPr>
              <a:t>Once you have corrected your alerts and clicked save, the expense report is now ready to submit.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If you are acting as a delegate, you will click on notify employee so they can submit. They will receive an email letting them know.</a:t>
            </a:r>
          </a:p>
        </p:txBody>
      </p:sp>
      <p:pic>
        <p:nvPicPr>
          <p:cNvPr id="5" name="Content Placeholder 4">
            <a:extLst>
              <a:ext uri="{FF2B5EF4-FFF2-40B4-BE49-F238E27FC236}">
                <a16:creationId xmlns:a16="http://schemas.microsoft.com/office/drawing/2014/main" id="{79FAA003-189D-65B6-ED03-15AA575A3AB6}"/>
              </a:ext>
            </a:extLst>
          </p:cNvPr>
          <p:cNvPicPr>
            <a:picLocks noGrp="1" noChangeAspect="1"/>
          </p:cNvPicPr>
          <p:nvPr>
            <p:ph idx="1"/>
          </p:nvPr>
        </p:nvPicPr>
        <p:blipFill>
          <a:blip r:embed="rId2"/>
          <a:stretch>
            <a:fillRect/>
          </a:stretch>
        </p:blipFill>
        <p:spPr>
          <a:xfrm>
            <a:off x="838200" y="1825625"/>
            <a:ext cx="10515600" cy="4907684"/>
          </a:xfrm>
        </p:spPr>
      </p:pic>
      <p:cxnSp>
        <p:nvCxnSpPr>
          <p:cNvPr id="7" name="Straight Arrow Connector 6">
            <a:extLst>
              <a:ext uri="{FF2B5EF4-FFF2-40B4-BE49-F238E27FC236}">
                <a16:creationId xmlns:a16="http://schemas.microsoft.com/office/drawing/2014/main" id="{4F7A7670-429C-F7AB-E372-D383C906D63B}"/>
              </a:ext>
            </a:extLst>
          </p:cNvPr>
          <p:cNvCxnSpPr>
            <a:cxnSpLocks/>
          </p:cNvCxnSpPr>
          <p:nvPr/>
        </p:nvCxnSpPr>
        <p:spPr>
          <a:xfrm flipV="1">
            <a:off x="10797309" y="2655310"/>
            <a:ext cx="0" cy="7736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74152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57184-E46D-EE50-7816-F06B41B6E720}"/>
              </a:ext>
            </a:extLst>
          </p:cNvPr>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Once you click on submit there is a legal confirmation to read, click on accept &amp; continue. You will see one more screen asking you to submit.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 screen appears asking you to review your approver. </a:t>
            </a:r>
          </a:p>
        </p:txBody>
      </p:sp>
      <p:pic>
        <p:nvPicPr>
          <p:cNvPr id="5" name="Content Placeholder 4">
            <a:extLst>
              <a:ext uri="{FF2B5EF4-FFF2-40B4-BE49-F238E27FC236}">
                <a16:creationId xmlns:a16="http://schemas.microsoft.com/office/drawing/2014/main" id="{0D75E4D8-27D7-5D7C-42C5-5D7AE9B8CFF5}"/>
              </a:ext>
            </a:extLst>
          </p:cNvPr>
          <p:cNvPicPr>
            <a:picLocks noGrp="1" noChangeAspect="1"/>
          </p:cNvPicPr>
          <p:nvPr>
            <p:ph idx="1"/>
          </p:nvPr>
        </p:nvPicPr>
        <p:blipFill>
          <a:blip r:embed="rId2"/>
          <a:stretch>
            <a:fillRect/>
          </a:stretch>
        </p:blipFill>
        <p:spPr>
          <a:xfrm>
            <a:off x="2750375" y="1825625"/>
            <a:ext cx="6691250" cy="4351338"/>
          </a:xfrm>
        </p:spPr>
      </p:pic>
    </p:spTree>
    <p:extLst>
      <p:ext uri="{BB962C8B-B14F-4D97-AF65-F5344CB8AC3E}">
        <p14:creationId xmlns:p14="http://schemas.microsoft.com/office/powerpoint/2010/main" val="18993776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3E42D-BAC2-4956-A7AD-BED114275E05}"/>
              </a:ext>
            </a:extLst>
          </p:cNvPr>
          <p:cNvSpPr>
            <a:spLocks noGrp="1"/>
          </p:cNvSpPr>
          <p:nvPr>
            <p:ph type="title"/>
          </p:nvPr>
        </p:nvSpPr>
        <p:spPr>
          <a:xfrm>
            <a:off x="838200" y="365125"/>
            <a:ext cx="10515600" cy="1482148"/>
          </a:xfrm>
        </p:spPr>
        <p:txBody>
          <a:bodyPr>
            <a:normAutofit fontScale="90000"/>
          </a:bodyPr>
          <a:lstStyle/>
          <a:p>
            <a:r>
              <a:rPr lang="en-US" sz="2400" dirty="0">
                <a:latin typeface="Arial" panose="020B0604020202020204" pitchFamily="34" charset="0"/>
                <a:cs typeface="Arial" panose="020B0604020202020204" pitchFamily="34" charset="0"/>
              </a:rPr>
              <a:t>Once you submit the report, this screen appears showing that the report was successfully submitted.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You have now completed the report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You will now click submit report and this box will appear once submission is complete. </a:t>
            </a:r>
          </a:p>
        </p:txBody>
      </p:sp>
      <p:pic>
        <p:nvPicPr>
          <p:cNvPr id="4" name="Picture 3">
            <a:extLst>
              <a:ext uri="{FF2B5EF4-FFF2-40B4-BE49-F238E27FC236}">
                <a16:creationId xmlns:a16="http://schemas.microsoft.com/office/drawing/2014/main" id="{A784EDBC-8F4E-48A2-9969-F18A6037BCA8}"/>
              </a:ext>
            </a:extLst>
          </p:cNvPr>
          <p:cNvPicPr/>
          <p:nvPr/>
        </p:nvPicPr>
        <p:blipFill>
          <a:blip r:embed="rId2"/>
          <a:stretch>
            <a:fillRect/>
          </a:stretch>
        </p:blipFill>
        <p:spPr>
          <a:xfrm>
            <a:off x="838200" y="1923097"/>
            <a:ext cx="8229600" cy="4569778"/>
          </a:xfrm>
          <a:prstGeom prst="rect">
            <a:avLst/>
          </a:prstGeom>
        </p:spPr>
      </p:pic>
      <p:sp>
        <p:nvSpPr>
          <p:cNvPr id="5" name="Oval 4">
            <a:extLst>
              <a:ext uri="{FF2B5EF4-FFF2-40B4-BE49-F238E27FC236}">
                <a16:creationId xmlns:a16="http://schemas.microsoft.com/office/drawing/2014/main" id="{CA3E2968-6E32-4AD1-AB6F-EB215BA3F323}"/>
              </a:ext>
            </a:extLst>
          </p:cNvPr>
          <p:cNvSpPr/>
          <p:nvPr/>
        </p:nvSpPr>
        <p:spPr>
          <a:xfrm>
            <a:off x="2460396" y="2092751"/>
            <a:ext cx="2234152" cy="6598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5C939224-6671-B134-B2F1-B3DCAF50D28C}"/>
              </a:ext>
            </a:extLst>
          </p:cNvPr>
          <p:cNvCxnSpPr>
            <a:cxnSpLocks/>
          </p:cNvCxnSpPr>
          <p:nvPr/>
        </p:nvCxnSpPr>
        <p:spPr>
          <a:xfrm flipV="1">
            <a:off x="8645236" y="3269672"/>
            <a:ext cx="0" cy="16256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1081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7A27D-6D5C-43FB-A174-D55D0D422172}"/>
              </a:ext>
            </a:extLst>
          </p:cNvPr>
          <p:cNvSpPr>
            <a:spLocks noGrp="1"/>
          </p:cNvSpPr>
          <p:nvPr>
            <p:ph type="title"/>
          </p:nvPr>
        </p:nvSpPr>
        <p:spPr>
          <a:xfrm>
            <a:off x="838200" y="-1"/>
            <a:ext cx="10515600" cy="2101175"/>
          </a:xfrm>
        </p:spPr>
        <p:txBody>
          <a:bodyPr>
            <a:normAutofit fontScale="90000"/>
          </a:bodyPr>
          <a:lstStyle/>
          <a:p>
            <a:br>
              <a:rPr lang="en-US" sz="2800" dirty="0">
                <a:solidFill>
                  <a:srgbClr val="FF0000"/>
                </a:solidFill>
                <a:latin typeface="Arial" panose="020B0604020202020204" pitchFamily="34" charset="0"/>
                <a:cs typeface="Arial" panose="020B0604020202020204" pitchFamily="34" charset="0"/>
              </a:rPr>
            </a:br>
            <a:r>
              <a:rPr lang="en-US" sz="2800" dirty="0">
                <a:solidFill>
                  <a:srgbClr val="FF0000"/>
                </a:solidFill>
                <a:latin typeface="Arial" panose="020B0604020202020204" pitchFamily="34" charset="0"/>
                <a:cs typeface="Arial" panose="020B0604020202020204" pitchFamily="34" charset="0"/>
              </a:rPr>
              <a:t>**Charging a grant account requires two additional steps which are mandatory. </a:t>
            </a:r>
            <a:br>
              <a:rPr lang="en-US" sz="2800" dirty="0">
                <a:solidFill>
                  <a:srgbClr val="FF0000"/>
                </a:solidFill>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If charging a grant account for any expense in the report, you MUST choose yes under “will you charge a 5 ledger” and you MUST then change the Policy to “Sponsored Project Policy.” Choose 5 ledger account</a:t>
            </a:r>
            <a:br>
              <a:rPr lang="en-US" sz="2800" dirty="0">
                <a:solidFill>
                  <a:srgbClr val="FF0000"/>
                </a:solidFill>
                <a:latin typeface="Arial" panose="020B0604020202020204" pitchFamily="34" charset="0"/>
                <a:cs typeface="Arial" panose="020B0604020202020204" pitchFamily="34" charset="0"/>
              </a:rPr>
            </a:br>
            <a:endParaRPr lang="en-US" sz="2800" dirty="0">
              <a:solidFill>
                <a:srgbClr val="FF0000"/>
              </a:solidFill>
              <a:latin typeface="Arial" panose="020B0604020202020204" pitchFamily="34" charset="0"/>
              <a:cs typeface="Arial" panose="020B0604020202020204" pitchFamily="34" charset="0"/>
            </a:endParaRPr>
          </a:p>
        </p:txBody>
      </p:sp>
      <p:cxnSp>
        <p:nvCxnSpPr>
          <p:cNvPr id="6" name="Straight Arrow Connector 5">
            <a:extLst>
              <a:ext uri="{FF2B5EF4-FFF2-40B4-BE49-F238E27FC236}">
                <a16:creationId xmlns:a16="http://schemas.microsoft.com/office/drawing/2014/main" id="{FB12159B-5D7A-4939-A70B-7557AC842E09}"/>
              </a:ext>
            </a:extLst>
          </p:cNvPr>
          <p:cNvCxnSpPr>
            <a:cxnSpLocks/>
          </p:cNvCxnSpPr>
          <p:nvPr/>
        </p:nvCxnSpPr>
        <p:spPr>
          <a:xfrm flipH="1" flipV="1">
            <a:off x="2831978" y="3897298"/>
            <a:ext cx="585925" cy="1376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Content Placeholder 10">
            <a:extLst>
              <a:ext uri="{FF2B5EF4-FFF2-40B4-BE49-F238E27FC236}">
                <a16:creationId xmlns:a16="http://schemas.microsoft.com/office/drawing/2014/main" id="{99F5D990-8E61-77DC-57A6-6E35E41D4793}"/>
              </a:ext>
            </a:extLst>
          </p:cNvPr>
          <p:cNvPicPr>
            <a:picLocks noGrp="1" noChangeAspect="1"/>
          </p:cNvPicPr>
          <p:nvPr>
            <p:ph idx="1"/>
          </p:nvPr>
        </p:nvPicPr>
        <p:blipFill>
          <a:blip r:embed="rId2"/>
          <a:stretch>
            <a:fillRect/>
          </a:stretch>
        </p:blipFill>
        <p:spPr>
          <a:xfrm>
            <a:off x="749031" y="2023353"/>
            <a:ext cx="10435088" cy="4630366"/>
          </a:xfrm>
        </p:spPr>
      </p:pic>
      <p:cxnSp>
        <p:nvCxnSpPr>
          <p:cNvPr id="13" name="Straight Arrow Connector 12">
            <a:extLst>
              <a:ext uri="{FF2B5EF4-FFF2-40B4-BE49-F238E27FC236}">
                <a16:creationId xmlns:a16="http://schemas.microsoft.com/office/drawing/2014/main" id="{D8D6218A-CB95-B00F-1956-7F975ABD7764}"/>
              </a:ext>
            </a:extLst>
          </p:cNvPr>
          <p:cNvCxnSpPr>
            <a:cxnSpLocks/>
          </p:cNvCxnSpPr>
          <p:nvPr/>
        </p:nvCxnSpPr>
        <p:spPr>
          <a:xfrm flipV="1">
            <a:off x="2831978" y="4585317"/>
            <a:ext cx="0" cy="5411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B7619E9-6A1D-F643-73B3-A0B494B350F4}"/>
              </a:ext>
            </a:extLst>
          </p:cNvPr>
          <p:cNvCxnSpPr>
            <a:cxnSpLocks/>
          </p:cNvCxnSpPr>
          <p:nvPr/>
        </p:nvCxnSpPr>
        <p:spPr>
          <a:xfrm flipV="1">
            <a:off x="3511685" y="3769467"/>
            <a:ext cx="0" cy="61770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88583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D1F53-4883-FECF-A0AD-FE6BFEAF27A8}"/>
              </a:ext>
            </a:extLst>
          </p:cNvPr>
          <p:cNvSpPr>
            <a:spLocks noGrp="1"/>
          </p:cNvSpPr>
          <p:nvPr>
            <p:ph type="title"/>
          </p:nvPr>
        </p:nvSpPr>
        <p:spPr>
          <a:xfrm>
            <a:off x="838200" y="108383"/>
            <a:ext cx="10515600" cy="1877435"/>
          </a:xfrm>
        </p:spPr>
        <p:txBody>
          <a:bodyPr>
            <a:normAutofit fontScale="90000"/>
          </a:bodyPr>
          <a:lstStyle/>
          <a:p>
            <a:r>
              <a:rPr lang="en-US" sz="2400" dirty="0">
                <a:latin typeface="Arial" panose="020B0604020202020204" pitchFamily="34" charset="0"/>
                <a:cs typeface="Arial" panose="020B0604020202020204" pitchFamily="34" charset="0"/>
              </a:rPr>
              <a:t>Once you click submit on the approver review screen, your report has been submitted.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It will now appear in your Manage Expenses Library and will show you it’s status as it moves through the approval steps.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It is now in Pending External Validation and will move to the dept approver when it clears that approval step. </a:t>
            </a:r>
          </a:p>
        </p:txBody>
      </p:sp>
      <p:pic>
        <p:nvPicPr>
          <p:cNvPr id="5" name="Content Placeholder 4">
            <a:extLst>
              <a:ext uri="{FF2B5EF4-FFF2-40B4-BE49-F238E27FC236}">
                <a16:creationId xmlns:a16="http://schemas.microsoft.com/office/drawing/2014/main" id="{C0FCECDD-5F1F-2B15-5C55-A932841B1DDE}"/>
              </a:ext>
            </a:extLst>
          </p:cNvPr>
          <p:cNvPicPr>
            <a:picLocks noGrp="1" noChangeAspect="1"/>
          </p:cNvPicPr>
          <p:nvPr>
            <p:ph idx="1"/>
          </p:nvPr>
        </p:nvPicPr>
        <p:blipFill>
          <a:blip r:embed="rId2"/>
          <a:stretch>
            <a:fillRect/>
          </a:stretch>
        </p:blipFill>
        <p:spPr>
          <a:xfrm>
            <a:off x="1468582" y="2142836"/>
            <a:ext cx="8811491" cy="4606781"/>
          </a:xfrm>
        </p:spPr>
      </p:pic>
      <p:cxnSp>
        <p:nvCxnSpPr>
          <p:cNvPr id="4" name="Straight Arrow Connector 3">
            <a:extLst>
              <a:ext uri="{FF2B5EF4-FFF2-40B4-BE49-F238E27FC236}">
                <a16:creationId xmlns:a16="http://schemas.microsoft.com/office/drawing/2014/main" id="{FFA25DB8-1D52-96C2-8C92-7E952E693D11}"/>
              </a:ext>
            </a:extLst>
          </p:cNvPr>
          <p:cNvCxnSpPr>
            <a:cxnSpLocks/>
          </p:cNvCxnSpPr>
          <p:nvPr/>
        </p:nvCxnSpPr>
        <p:spPr>
          <a:xfrm flipH="1">
            <a:off x="5708073" y="4802909"/>
            <a:ext cx="131156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887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626CC-09DA-4AE1-A1CC-A67F2AF4F7BA}"/>
              </a:ext>
            </a:extLst>
          </p:cNvPr>
          <p:cNvSpPr>
            <a:spLocks noGrp="1"/>
          </p:cNvSpPr>
          <p:nvPr>
            <p:ph type="title"/>
          </p:nvPr>
        </p:nvSpPr>
        <p:spPr>
          <a:xfrm>
            <a:off x="838200" y="-32424"/>
            <a:ext cx="10515600" cy="2358372"/>
          </a:xfrm>
        </p:spPr>
        <p:txBody>
          <a:bodyPr>
            <a:normAutofit fontScale="90000"/>
          </a:bodyPr>
          <a:lstStyle/>
          <a:p>
            <a:br>
              <a:rPr lang="en-US" sz="2800" dirty="0"/>
            </a:br>
            <a:r>
              <a:rPr lang="en-US" sz="2800" b="1" dirty="0"/>
              <a:t>You will now create the itinerary to add per diem to the trip’s expenses Click on create a new itinerary</a:t>
            </a:r>
            <a:br>
              <a:rPr lang="en-US" sz="2800" b="1" dirty="0"/>
            </a:br>
            <a:r>
              <a:rPr lang="en-US" sz="2800" b="1" dirty="0"/>
              <a:t>Enter the 1</a:t>
            </a:r>
            <a:r>
              <a:rPr lang="en-US" sz="2800" b="1" baseline="30000" dirty="0"/>
              <a:t>st</a:t>
            </a:r>
            <a:r>
              <a:rPr lang="en-US" sz="2800" b="1" dirty="0"/>
              <a:t> leg of the trip and click </a:t>
            </a:r>
            <a:r>
              <a:rPr lang="en-US" sz="2800" b="1" u="sng" dirty="0"/>
              <a:t>save.</a:t>
            </a:r>
            <a:r>
              <a:rPr lang="en-US" sz="2800" b="1" dirty="0"/>
              <a:t> </a:t>
            </a:r>
            <a:r>
              <a:rPr lang="en-US" sz="2800" b="1" dirty="0">
                <a:solidFill>
                  <a:srgbClr val="FF0000"/>
                </a:solidFill>
              </a:rPr>
              <a:t>**Note: </a:t>
            </a:r>
            <a:r>
              <a:rPr lang="en-US" sz="2800" b="1" dirty="0"/>
              <a:t>Do </a:t>
            </a:r>
            <a:r>
              <a:rPr lang="en-US" sz="2800" b="1" u="sng" dirty="0"/>
              <a:t>NOT</a:t>
            </a:r>
            <a:r>
              <a:rPr lang="en-US" sz="2800" b="1" dirty="0"/>
              <a:t> click “next” as this will take the second leg of your trip and create a separate itinerary and you will not be able to submit the report until this is corrected. </a:t>
            </a:r>
            <a:br>
              <a:rPr lang="en-US" sz="2800" b="1" dirty="0"/>
            </a:br>
            <a:r>
              <a:rPr lang="en-US" sz="2800" b="1" dirty="0">
                <a:solidFill>
                  <a:srgbClr val="FF0000"/>
                </a:solidFill>
              </a:rPr>
              <a:t>Every itinerary requires at least two lines (legs</a:t>
            </a:r>
            <a:r>
              <a:rPr lang="en-US" sz="2800" b="1" dirty="0"/>
              <a:t>)</a:t>
            </a:r>
            <a:br>
              <a:rPr lang="en-US" sz="2800" b="1" dirty="0"/>
            </a:br>
            <a:endParaRPr lang="en-US" sz="2800" b="1" dirty="0"/>
          </a:p>
        </p:txBody>
      </p:sp>
      <p:sp>
        <p:nvSpPr>
          <p:cNvPr id="10" name="Oval 9">
            <a:extLst>
              <a:ext uri="{FF2B5EF4-FFF2-40B4-BE49-F238E27FC236}">
                <a16:creationId xmlns:a16="http://schemas.microsoft.com/office/drawing/2014/main" id="{E171A469-6630-461A-B47B-2EBDC3D24928}"/>
              </a:ext>
            </a:extLst>
          </p:cNvPr>
          <p:cNvSpPr/>
          <p:nvPr/>
        </p:nvSpPr>
        <p:spPr>
          <a:xfrm>
            <a:off x="8265111" y="5610686"/>
            <a:ext cx="559293" cy="3728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C05BAC9A-307B-D12F-6086-FE000B4B2EB4}"/>
              </a:ext>
            </a:extLst>
          </p:cNvPr>
          <p:cNvPicPr>
            <a:picLocks noGrp="1" noChangeAspect="1"/>
          </p:cNvPicPr>
          <p:nvPr>
            <p:ph idx="1"/>
          </p:nvPr>
        </p:nvPicPr>
        <p:blipFill>
          <a:blip r:embed="rId3"/>
          <a:stretch>
            <a:fillRect/>
          </a:stretch>
        </p:blipFill>
        <p:spPr>
          <a:xfrm>
            <a:off x="838200" y="2325948"/>
            <a:ext cx="10048672" cy="4525819"/>
          </a:xfrm>
        </p:spPr>
      </p:pic>
      <p:cxnSp>
        <p:nvCxnSpPr>
          <p:cNvPr id="9" name="Straight Arrow Connector 8">
            <a:extLst>
              <a:ext uri="{FF2B5EF4-FFF2-40B4-BE49-F238E27FC236}">
                <a16:creationId xmlns:a16="http://schemas.microsoft.com/office/drawing/2014/main" id="{16139A30-355A-BA3F-BF0F-40E902C44531}"/>
              </a:ext>
            </a:extLst>
          </p:cNvPr>
          <p:cNvCxnSpPr>
            <a:cxnSpLocks/>
          </p:cNvCxnSpPr>
          <p:nvPr/>
        </p:nvCxnSpPr>
        <p:spPr>
          <a:xfrm flipV="1">
            <a:off x="1599954" y="2872509"/>
            <a:ext cx="0" cy="6557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F19D6B6-455F-EBFB-5A57-21D78728C848}"/>
              </a:ext>
            </a:extLst>
          </p:cNvPr>
          <p:cNvCxnSpPr>
            <a:cxnSpLocks/>
          </p:cNvCxnSpPr>
          <p:nvPr/>
        </p:nvCxnSpPr>
        <p:spPr>
          <a:xfrm>
            <a:off x="5603132" y="4212077"/>
            <a:ext cx="112840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ED2569D-090B-BB50-873B-F8F0E466006C}"/>
              </a:ext>
            </a:extLst>
          </p:cNvPr>
          <p:cNvCxnSpPr>
            <a:cxnSpLocks/>
          </p:cNvCxnSpPr>
          <p:nvPr/>
        </p:nvCxnSpPr>
        <p:spPr>
          <a:xfrm>
            <a:off x="8824404" y="6275716"/>
            <a:ext cx="1477187"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309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F113A-9224-46EC-B756-397D4A9FB99F}"/>
              </a:ext>
            </a:extLst>
          </p:cNvPr>
          <p:cNvSpPr>
            <a:spLocks noGrp="1"/>
          </p:cNvSpPr>
          <p:nvPr>
            <p:ph type="title"/>
          </p:nvPr>
        </p:nvSpPr>
        <p:spPr/>
        <p:txBody>
          <a:bodyPr>
            <a:normAutofit/>
          </a:bodyPr>
          <a:lstStyle/>
          <a:p>
            <a:r>
              <a:rPr lang="en-US" sz="2800" b="1" dirty="0"/>
              <a:t>Create the second leg of the trip. Click save</a:t>
            </a:r>
            <a:br>
              <a:rPr lang="en-US" sz="2800" b="1" dirty="0"/>
            </a:br>
            <a:r>
              <a:rPr lang="en-US" sz="2800" b="1" dirty="0"/>
              <a:t>Note**Each itinerary must have at least 2 legs, but they can have more than 2 legs depending on layovers, additional travel, etc.  </a:t>
            </a:r>
          </a:p>
        </p:txBody>
      </p:sp>
      <p:sp>
        <p:nvSpPr>
          <p:cNvPr id="5" name="Oval 4">
            <a:extLst>
              <a:ext uri="{FF2B5EF4-FFF2-40B4-BE49-F238E27FC236}">
                <a16:creationId xmlns:a16="http://schemas.microsoft.com/office/drawing/2014/main" id="{3503DF94-220E-4F16-9039-20F44808A941}"/>
              </a:ext>
            </a:extLst>
          </p:cNvPr>
          <p:cNvSpPr/>
          <p:nvPr/>
        </p:nvSpPr>
        <p:spPr>
          <a:xfrm flipV="1">
            <a:off x="8300622" y="5601805"/>
            <a:ext cx="426128" cy="2929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62AF8806-FA0E-6BA2-8EEF-F83E73707430}"/>
              </a:ext>
            </a:extLst>
          </p:cNvPr>
          <p:cNvPicPr>
            <a:picLocks noGrp="1" noChangeAspect="1"/>
          </p:cNvPicPr>
          <p:nvPr>
            <p:ph idx="1"/>
          </p:nvPr>
        </p:nvPicPr>
        <p:blipFill>
          <a:blip r:embed="rId2"/>
          <a:stretch>
            <a:fillRect/>
          </a:stretch>
        </p:blipFill>
        <p:spPr>
          <a:xfrm>
            <a:off x="838200" y="1666712"/>
            <a:ext cx="10144328" cy="4802187"/>
          </a:xfrm>
          <a:ln>
            <a:solidFill>
              <a:srgbClr val="FF0000"/>
            </a:solidFill>
          </a:ln>
        </p:spPr>
      </p:pic>
      <p:sp>
        <p:nvSpPr>
          <p:cNvPr id="10" name="Oval 9">
            <a:extLst>
              <a:ext uri="{FF2B5EF4-FFF2-40B4-BE49-F238E27FC236}">
                <a16:creationId xmlns:a16="http://schemas.microsoft.com/office/drawing/2014/main" id="{97C02AD0-0E82-8F53-5597-35B2D93D50D7}"/>
              </a:ext>
            </a:extLst>
          </p:cNvPr>
          <p:cNvSpPr/>
          <p:nvPr/>
        </p:nvSpPr>
        <p:spPr>
          <a:xfrm>
            <a:off x="10077855" y="5601804"/>
            <a:ext cx="758758" cy="5071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1779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BD9B-72FD-4095-9EDC-F58842BB6584}"/>
              </a:ext>
            </a:extLst>
          </p:cNvPr>
          <p:cNvSpPr>
            <a:spLocks noGrp="1"/>
          </p:cNvSpPr>
          <p:nvPr>
            <p:ph type="title"/>
          </p:nvPr>
        </p:nvSpPr>
        <p:spPr>
          <a:xfrm>
            <a:off x="564931" y="325176"/>
            <a:ext cx="10515600" cy="1460499"/>
          </a:xfrm>
        </p:spPr>
        <p:txBody>
          <a:bodyPr>
            <a:normAutofit/>
          </a:bodyPr>
          <a:lstStyle/>
          <a:p>
            <a:r>
              <a:rPr lang="en-US" sz="2800" b="1" dirty="0"/>
              <a:t>Once you click save on the second itinerary leg, your itinerary rows will show. </a:t>
            </a:r>
            <a:br>
              <a:rPr lang="en-US" sz="2800" b="1" dirty="0"/>
            </a:br>
            <a:r>
              <a:rPr lang="en-US" sz="2800" b="1" dirty="0"/>
              <a:t>At this point, click on “Expenses and Adjustments” tab at the top. </a:t>
            </a:r>
          </a:p>
        </p:txBody>
      </p:sp>
      <p:cxnSp>
        <p:nvCxnSpPr>
          <p:cNvPr id="6" name="Straight Arrow Connector 5">
            <a:extLst>
              <a:ext uri="{FF2B5EF4-FFF2-40B4-BE49-F238E27FC236}">
                <a16:creationId xmlns:a16="http://schemas.microsoft.com/office/drawing/2014/main" id="{C4616C2D-0E76-4CCB-8403-BA14E641FF7C}"/>
              </a:ext>
            </a:extLst>
          </p:cNvPr>
          <p:cNvCxnSpPr>
            <a:cxnSpLocks/>
          </p:cNvCxnSpPr>
          <p:nvPr/>
        </p:nvCxnSpPr>
        <p:spPr>
          <a:xfrm flipH="1" flipV="1">
            <a:off x="4385569" y="3206224"/>
            <a:ext cx="1" cy="6022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 name="Content Placeholder 15">
            <a:extLst>
              <a:ext uri="{FF2B5EF4-FFF2-40B4-BE49-F238E27FC236}">
                <a16:creationId xmlns:a16="http://schemas.microsoft.com/office/drawing/2014/main" id="{D621F8C6-A56F-FB64-10E3-D2D7E3E2E48F}"/>
              </a:ext>
            </a:extLst>
          </p:cNvPr>
          <p:cNvPicPr>
            <a:picLocks noGrp="1" noChangeAspect="1"/>
          </p:cNvPicPr>
          <p:nvPr>
            <p:ph idx="1"/>
          </p:nvPr>
        </p:nvPicPr>
        <p:blipFill>
          <a:blip r:embed="rId2"/>
          <a:stretch>
            <a:fillRect/>
          </a:stretch>
        </p:blipFill>
        <p:spPr>
          <a:xfrm>
            <a:off x="838200" y="1825625"/>
            <a:ext cx="9425868" cy="4779456"/>
          </a:xfrm>
        </p:spPr>
      </p:pic>
      <p:cxnSp>
        <p:nvCxnSpPr>
          <p:cNvPr id="10" name="Straight Arrow Connector 9">
            <a:extLst>
              <a:ext uri="{FF2B5EF4-FFF2-40B4-BE49-F238E27FC236}">
                <a16:creationId xmlns:a16="http://schemas.microsoft.com/office/drawing/2014/main" id="{FC102D44-F900-D3AA-A247-350FAC716B95}"/>
              </a:ext>
            </a:extLst>
          </p:cNvPr>
          <p:cNvCxnSpPr>
            <a:cxnSpLocks/>
          </p:cNvCxnSpPr>
          <p:nvPr/>
        </p:nvCxnSpPr>
        <p:spPr>
          <a:xfrm flipV="1">
            <a:off x="3843901" y="2062264"/>
            <a:ext cx="0" cy="6712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D8E2D452-D5B0-D5BF-0A75-66C4E90554B4}"/>
              </a:ext>
            </a:extLst>
          </p:cNvPr>
          <p:cNvCxnSpPr>
            <a:cxnSpLocks/>
          </p:cNvCxnSpPr>
          <p:nvPr/>
        </p:nvCxnSpPr>
        <p:spPr>
          <a:xfrm flipV="1">
            <a:off x="3777673" y="3808520"/>
            <a:ext cx="0" cy="7634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08587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2847</TotalTime>
  <Words>2963</Words>
  <Application>Microsoft Office PowerPoint</Application>
  <PresentationFormat>Widescreen</PresentationFormat>
  <Paragraphs>92</Paragraphs>
  <Slides>60</Slides>
  <Notes>13</Notes>
  <HiddenSlides>1</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5" baseType="lpstr">
      <vt:lpstr>Arial</vt:lpstr>
      <vt:lpstr>Calibri</vt:lpstr>
      <vt:lpstr>Calibri Light</vt:lpstr>
      <vt:lpstr>Office Theme</vt:lpstr>
      <vt:lpstr>Picture</vt:lpstr>
      <vt:lpstr>CREATING AN EXPENSE REPORT </vt:lpstr>
      <vt:lpstr>After signing into Gibson Online and clicking on the Concur link, click on the expense tab This will take you to the main expense report screen where you will click in the box “create a new report.”</vt:lpstr>
      <vt:lpstr>You are now at the “Report Header.” This is where you start creating the report.  Note** The Organization and Accounts that appear on the report header CANNOT be changed. This is the default information on the person who the report is for. Changing this information will be covered later </vt:lpstr>
      <vt:lpstr>Report name: Month, year, Name, Short Description (i.e., T&amp;E Exp, ABA Conf. etc) Choose the Business Purpose from the drop-down menu. Some Business Purposes require additional information which the system will prompt for.  At the bottom of this page, it will ask you if per diem is requested. Click save. </vt:lpstr>
      <vt:lpstr>If you charge expenses in advance for a trip in the future, you must fill out the “Future Trip/Event Date.” Name the report month for the month you will be traveling. </vt:lpstr>
      <vt:lpstr> **Charging a grant account requires two additional steps which are mandatory.  If charging a grant account for any expense in the report, you MUST choose yes under “will you charge a 5 ledger” and you MUST then change the Policy to “Sponsored Project Policy.” Choose 5 ledger account </vt:lpstr>
      <vt:lpstr> You will now create the itinerary to add per diem to the trip’s expenses Click on create a new itinerary Enter the 1st leg of the trip and click save. **Note: Do NOT click “next” as this will take the second leg of your trip and create a separate itinerary and you will not be able to submit the report until this is corrected.  Every itinerary requires at least two lines (legs) </vt:lpstr>
      <vt:lpstr>Create the second leg of the trip. Click save Note**Each itinerary must have at least 2 legs, but they can have more than 2 legs depending on layovers, additional travel, etc.  </vt:lpstr>
      <vt:lpstr>Once you click save on the second itinerary leg, your itinerary rows will show.  At this point, click on “Expenses and Adjustments” tab at the top. </vt:lpstr>
      <vt:lpstr>This screen shows the amount of per diem you will receive per day. Travel days you only receive 75% of full per diem.  </vt:lpstr>
      <vt:lpstr>Any meals provided by the conference, or another business associate must be deleted from the per diem by checking the box next to the meal provided. This will adjust the amount of per diem for that day.  Click on “create expenses” at the bottom of the screen and it will add the meals to your expense report</vt:lpstr>
      <vt:lpstr>The meals have now been added to the expense report.  Assign the Business Purpose and allocate which can be done by  clicking in the very top box and it will highlight them all so you can edit them and allocate them all at the same time.  . </vt:lpstr>
      <vt:lpstr>You can now add the business purpose by clicking edit and it will bring up different fields you can edit. Choose “Business Purpose” and then click next, and then save</vt:lpstr>
      <vt:lpstr> The per diem meals can now be allocated or allocated with the other expenses after adding all expenses.  Click on “allocate” and it will take you to the allocation screen </vt:lpstr>
      <vt:lpstr>Click on Add and a window will appear with the default information from the report header. If this is the account, you want to allocate to, click save. </vt:lpstr>
      <vt:lpstr>If you want to allocate to another Org and account within your division, click on the first Org field and you will see the Orgs you can allocate to. Choose the Org you want to change it to. </vt:lpstr>
      <vt:lpstr>Change the first Org field to the Org you want Click on the account /project field and choose the account you want Click on the Org/Dept Use field and enter the same Org # as the one in the first field. **If these two fields do not match, you’ll get an error message. Reopen and re-enter the Org.  Choose (0000) unassigned field in the dept use field and click save</vt:lpstr>
      <vt:lpstr> This screen appears after clicking save. Click in the two boxes next to the allocation. Now click save. </vt:lpstr>
      <vt:lpstr>  Per diem meals are now complete on the report-there are no alerts  Now you will add your expenses to the report from the list of expense types. Choose an expense type and add to your report  </vt:lpstr>
      <vt:lpstr>You will now click on Add Expense.  A new window will appear with the various expense types, and you click on the one you need. A new window will appear **Note Business Purpose must be valid “business” reason. Reasons such as meal, travel, etc. without specific purpose is not allowed. </vt:lpstr>
      <vt:lpstr>You will now click in the box next to the expense Click edit and a new window appears. Fill in all the fields in the detail window  Once completed, click save expense. </vt:lpstr>
      <vt:lpstr>Once you have completed all fields, click save expense.  The next step will be to add the receipt.  Click on add receipt</vt:lpstr>
      <vt:lpstr>Click on add receipt and another window appears.  Click on upload receipt and then browse for the receipt you need and click open The receipt is now being loaded to the receipt area. You can also click add receipt and drag the receipt to the add receipt area and it will load. We have found that sometimes doing it this way, you have to upload twice for it to upload.  Click save expense again</vt:lpstr>
      <vt:lpstr>Fill in all fields in expense type box and click on “itemize” Lodging expenses must be itemized.  This step requires entering room rates, all taxes, and other items on the hotel receipt. The itemizations must equal the final amount on the hotel receipt. </vt:lpstr>
      <vt:lpstr>Enter check-in date, check out date ( this field will sometimes have a date, delete and enter check out date) per hotel receipt. System auto-fills the number of days stayed. Enter the rate per night, enter the various taxes in the tax fields. *If there are more than 3 different taxes, add the last taxes together for field “tax 3.” You will see at the top that it has been itemized correctly. The amount in both fields is the same. (Once you hit enter, the amount remaining will be zero.  Click on save itemizations</vt:lpstr>
      <vt:lpstr>The itemizations now appear in the itemization window with alerts.   Click in the top box to highlight all of the itemizations and click on more actions. Click on edit.  </vt:lpstr>
      <vt:lpstr>Variations of Hotel Itemizations </vt:lpstr>
      <vt:lpstr>Once you click on edit, a window appears and here is where you add the business purpose.  Once you have chosen the business purpose, click next at the bottom of the window and it will take you to another window to click save.  It will then show the highlighted itemizations again and you will edit and click allocate.</vt:lpstr>
      <vt:lpstr>Once again, click on More Actions and then choose allocate.  It will then take you to the  allocation screen. </vt:lpstr>
      <vt:lpstr>Once you are at the allocation screen, click on the add button.  The default information from your report header will appear.  You can either click save at this point or you can allocate to another Org in your division. </vt:lpstr>
      <vt:lpstr>If you choose to charge another Org and account, you stay on the allocation page Click on the first Organization field.  This then will bring up a window that will show the Orgs you can allocate to.  Change the Org to the one you want to charge. </vt:lpstr>
      <vt:lpstr>After filling in the Org you want to change, click on the Account/Proj field and choose the account you need. Go to the Org/Dept Use field and change the Org to match the one you have in the first Org field. You will get an error message if they do not match. Click on the Dept Use field and enter (000) unassigned. If your dept uses Dept Use Codes, enter the one you need. Click save </vt:lpstr>
      <vt:lpstr>Once you click save, it will bring you to another dialogue box. Click on the box next to Organization and the box with the account.  Once you have looked at it and it is correct, click save and the allocation will be done.</vt:lpstr>
      <vt:lpstr>Once you have saved your allocations, it is time to upload the receipt.  Click on attach receipt in the window where the itemizations are showing and it will bring up this dialogue box. Click on upload new receipt</vt:lpstr>
      <vt:lpstr> Another dialogue box appears once you click on attach receipt Click on Upload new receipt and it will take you to files on your computer </vt:lpstr>
      <vt:lpstr>Now your files appear, and you can click on the receipt you need and click open. Once you click on open the receipt will appear in the receipt window of the expense.</vt:lpstr>
      <vt:lpstr>Your receipt is now attached to the expense.  **Note- You will see at the bottom of the receipt pane that you and either remove the receipt or add another receipt or other documentation such as an Expense Exception form. </vt:lpstr>
      <vt:lpstr>Now click save expense and it will take you back to the screen to add more expenses. </vt:lpstr>
      <vt:lpstr>Variations of Hotel Itemizations </vt:lpstr>
      <vt:lpstr>You will see there is still $60.00 to itemize.  Click on create itemization and choose domestic travel employee incidentals Complete all  fields and save.  The totals will now match </vt:lpstr>
      <vt:lpstr>The new itemization for the cleaning fee has now been entered. Click save and totals will match Cleaning fees, and extra charges cannot be entered in the other screen where you add the room rates and taxes because it is not charged each night</vt:lpstr>
      <vt:lpstr>Click in the field you need to change and make the changes.  In this case, I am changing the report name due to all expenses belonging to a trip. Click on save</vt:lpstr>
      <vt:lpstr>Once you have done the itemizations for the AirBnB a new dialogue box opens with the itemizations.  Click on more actions and then allocate.  Allocate the itemizations and click save</vt:lpstr>
      <vt:lpstr>Click on Add The allocation dialogue box appears with your default allocation from the report header.  Click save</vt:lpstr>
      <vt:lpstr>Adding Transportation Costs Click on add expense, choose domestic travel-employee other transport(you can use Uber, rental cars, taxis, etc.  Enter all details. You must put in the comments the purpose of the transport such as hotel to airport, hotel to conference, etc.  Click save and enter your next expense.  </vt:lpstr>
      <vt:lpstr>Employee’s meals are entered under the expense type domestic travel-employee meal. The system will automatically add the attendee for you. All meals require the addition of the attendees.  Complete the fields and add receipt. Save </vt:lpstr>
      <vt:lpstr>Business Meals are more involved than the domestic travel-employee meal which is used just for the traveler as the only attendee.  You must add attendees that attend the business meal. If there many attendees, you will add whatever employees attended, then you create a new attendee and upload the list  upload it along with the receipt. . </vt:lpstr>
      <vt:lpstr>Once you add several of the attendees, their names appear under attendees. When there are many attendees, you can create a generic attendee and then upload the list along with the receipt Click each attendee and click save.</vt:lpstr>
      <vt:lpstr>Once you have added all of your expenses, you will then allocate the expenses. Click on each expense that has not been allocated yet, you can tell by the red exclamation point or over to the right it will show if it has been allocated.  Click on Allocate  to get to the allocation page. </vt:lpstr>
      <vt:lpstr>The completed report now appears on the main expense page. It shows the status of submitted and pending approval.  Once the report moves through the approval flows, it will move into your report library where you can track the status of the report. </vt:lpstr>
      <vt:lpstr>The Allocation screen appears after you click on Allocate Click Add This will bring up the default account allocation from the report header. Click save to choose this account.</vt:lpstr>
      <vt:lpstr>Now click in the box next to Organization and next to the account chosen Click Save You can allocate to more than one account by clicking add You can then choose to split the allocation by amount or percent. </vt:lpstr>
      <vt:lpstr>Now that all expenses are entered, allocated, and itemized(only hotels require itemization) click on your alerts button to see what is left to do.  Red Exclamation Points require adjustments be made to an expense or you cannot submit the report; Yellow alerts usually mean you need an Expense exception form but you must read each alert to see what needs to be done. </vt:lpstr>
      <vt:lpstr>Your alerts now appear at the top and explain what each alert needs to be corrected.  In this case, all the yellow alerts pertain to the employee lodging and all its itemizations need an Expense Exception Form. You only need to upload one EEF per report regardless of how many times the alert appears. The yellow alert will not disappear once the form is uploaded. It stays so the AP  Processor knows to look for one</vt:lpstr>
      <vt:lpstr>To add the expense exception form, click on the expense, click edit and it shows the expense details and receipt. Click on Add under the receipt so you can add the EEF Click on save expense once you have uploaded the EEF</vt:lpstr>
      <vt:lpstr>The Expense Exception Form is now uploaded with the hotel receipt since this is the expense not done within the 45-day window. </vt:lpstr>
      <vt:lpstr>Once you have corrected your alerts and clicked save, the expense report is now ready to submit.  If you are acting as a delegate, you will click on notify employee so they can submit. They will receive an email letting them know.</vt:lpstr>
      <vt:lpstr>Once you click on submit there is a legal confirmation to read, click on accept &amp; continue. You will see one more screen asking you to submit.  A screen appears asking you to review your approver. </vt:lpstr>
      <vt:lpstr>Once you submit the report, this screen appears showing that the report was successfully submitted.  You have now completed the report You will now click submit report and this box will appear once submission is complete. </vt:lpstr>
      <vt:lpstr>Once you click submit on the approver review screen, your report has been submitted.  It will now appear in your Manage Expenses Library and will show you it’s status as it moves through the approval steps.  It is now in Pending External Validation and will move to the dept approver when it clears that approval step.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AN EXPENSE REPORT</dc:title>
  <dc:creator>Randolph, Nita J</dc:creator>
  <cp:lastModifiedBy>Randolph, Nita J</cp:lastModifiedBy>
  <cp:revision>297</cp:revision>
  <dcterms:created xsi:type="dcterms:W3CDTF">2020-04-15T17:07:31Z</dcterms:created>
  <dcterms:modified xsi:type="dcterms:W3CDTF">2023-03-22T14:56:40Z</dcterms:modified>
</cp:coreProperties>
</file>